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2"/>
  </p:notesMasterIdLst>
  <p:sldIdLst>
    <p:sldId id="265" r:id="rId2"/>
    <p:sldId id="372" r:id="rId3"/>
    <p:sldId id="264" r:id="rId4"/>
    <p:sldId id="260" r:id="rId5"/>
    <p:sldId id="267" r:id="rId6"/>
    <p:sldId id="266" r:id="rId7"/>
    <p:sldId id="269" r:id="rId8"/>
    <p:sldId id="268" r:id="rId9"/>
    <p:sldId id="271" r:id="rId10"/>
    <p:sldId id="270" r:id="rId11"/>
    <p:sldId id="273" r:id="rId12"/>
    <p:sldId id="272" r:id="rId13"/>
    <p:sldId id="275" r:id="rId14"/>
    <p:sldId id="274" r:id="rId15"/>
    <p:sldId id="277" r:id="rId16"/>
    <p:sldId id="276"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 id="320" r:id="rId60"/>
    <p:sldId id="321" r:id="rId61"/>
    <p:sldId id="322" r:id="rId62"/>
    <p:sldId id="323" r:id="rId63"/>
    <p:sldId id="324" r:id="rId64"/>
    <p:sldId id="325" r:id="rId65"/>
    <p:sldId id="326" r:id="rId66"/>
    <p:sldId id="327" r:id="rId67"/>
    <p:sldId id="328" r:id="rId68"/>
    <p:sldId id="329" r:id="rId69"/>
    <p:sldId id="330" r:id="rId70"/>
    <p:sldId id="331" r:id="rId71"/>
    <p:sldId id="332" r:id="rId72"/>
    <p:sldId id="333" r:id="rId73"/>
    <p:sldId id="334" r:id="rId74"/>
    <p:sldId id="335" r:id="rId75"/>
    <p:sldId id="336" r:id="rId76"/>
    <p:sldId id="337" r:id="rId77"/>
    <p:sldId id="338" r:id="rId78"/>
    <p:sldId id="339" r:id="rId79"/>
    <p:sldId id="340" r:id="rId80"/>
    <p:sldId id="341" r:id="rId81"/>
    <p:sldId id="344" r:id="rId82"/>
    <p:sldId id="345" r:id="rId83"/>
    <p:sldId id="346" r:id="rId84"/>
    <p:sldId id="347" r:id="rId85"/>
    <p:sldId id="342" r:id="rId86"/>
    <p:sldId id="343" r:id="rId87"/>
    <p:sldId id="348" r:id="rId88"/>
    <p:sldId id="349" r:id="rId89"/>
    <p:sldId id="350" r:id="rId90"/>
    <p:sldId id="351" r:id="rId91"/>
    <p:sldId id="352" r:id="rId92"/>
    <p:sldId id="353" r:id="rId93"/>
    <p:sldId id="354" r:id="rId94"/>
    <p:sldId id="355" r:id="rId95"/>
    <p:sldId id="356" r:id="rId96"/>
    <p:sldId id="357" r:id="rId97"/>
    <p:sldId id="358" r:id="rId98"/>
    <p:sldId id="359" r:id="rId99"/>
    <p:sldId id="360" r:id="rId100"/>
    <p:sldId id="361" r:id="rId101"/>
    <p:sldId id="362" r:id="rId102"/>
    <p:sldId id="363" r:id="rId103"/>
    <p:sldId id="364" r:id="rId104"/>
    <p:sldId id="365" r:id="rId105"/>
    <p:sldId id="366" r:id="rId106"/>
    <p:sldId id="367" r:id="rId107"/>
    <p:sldId id="368" r:id="rId108"/>
    <p:sldId id="369" r:id="rId109"/>
    <p:sldId id="370" r:id="rId110"/>
    <p:sldId id="371" r:id="rId111"/>
  </p:sldIdLst>
  <p:sldSz cx="9144000" cy="6858000" type="screen4x3"/>
  <p:notesSz cx="9144000" cy="6858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A5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704" autoAdjust="0"/>
  </p:normalViewPr>
  <p:slideViewPr>
    <p:cSldViewPr>
      <p:cViewPr varScale="1">
        <p:scale>
          <a:sx n="105" d="100"/>
          <a:sy n="105" d="100"/>
        </p:scale>
        <p:origin x="1752" y="114"/>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F860FABE-799F-480F-B80B-6DA9E8704B27}" type="datetimeFigureOut">
              <a:rPr lang="de-DE" smtClean="0"/>
              <a:t>30.11.2022</a:t>
            </a:fld>
            <a:endParaRPr lang="de-DE"/>
          </a:p>
        </p:txBody>
      </p:sp>
      <p:sp>
        <p:nvSpPr>
          <p:cNvPr id="4" name="Folienbildplatzhalt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7144AA68-F18E-4C78-BBAA-9555088DAB59}" type="slidenum">
              <a:rPr lang="de-DE" smtClean="0"/>
              <a:t>‹Nr.›</a:t>
            </a:fld>
            <a:endParaRPr lang="de-DE"/>
          </a:p>
        </p:txBody>
      </p:sp>
    </p:spTree>
    <p:extLst>
      <p:ext uri="{BB962C8B-B14F-4D97-AF65-F5344CB8AC3E}">
        <p14:creationId xmlns:p14="http://schemas.microsoft.com/office/powerpoint/2010/main" val="3266332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43</a:t>
            </a:fld>
            <a:endParaRPr lang="de-DE"/>
          </a:p>
        </p:txBody>
      </p:sp>
    </p:spTree>
    <p:extLst>
      <p:ext uri="{BB962C8B-B14F-4D97-AF65-F5344CB8AC3E}">
        <p14:creationId xmlns:p14="http://schemas.microsoft.com/office/powerpoint/2010/main" val="2961610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61</a:t>
            </a:fld>
            <a:endParaRPr lang="de-DE"/>
          </a:p>
        </p:txBody>
      </p:sp>
    </p:spTree>
    <p:extLst>
      <p:ext uri="{BB962C8B-B14F-4D97-AF65-F5344CB8AC3E}">
        <p14:creationId xmlns:p14="http://schemas.microsoft.com/office/powerpoint/2010/main" val="13931221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63</a:t>
            </a:fld>
            <a:endParaRPr lang="de-DE"/>
          </a:p>
        </p:txBody>
      </p:sp>
    </p:spTree>
    <p:extLst>
      <p:ext uri="{BB962C8B-B14F-4D97-AF65-F5344CB8AC3E}">
        <p14:creationId xmlns:p14="http://schemas.microsoft.com/office/powerpoint/2010/main" val="2758741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65</a:t>
            </a:fld>
            <a:endParaRPr lang="de-DE"/>
          </a:p>
        </p:txBody>
      </p:sp>
    </p:spTree>
    <p:extLst>
      <p:ext uri="{BB962C8B-B14F-4D97-AF65-F5344CB8AC3E}">
        <p14:creationId xmlns:p14="http://schemas.microsoft.com/office/powerpoint/2010/main" val="3201408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67</a:t>
            </a:fld>
            <a:endParaRPr lang="de-DE"/>
          </a:p>
        </p:txBody>
      </p:sp>
    </p:spTree>
    <p:extLst>
      <p:ext uri="{BB962C8B-B14F-4D97-AF65-F5344CB8AC3E}">
        <p14:creationId xmlns:p14="http://schemas.microsoft.com/office/powerpoint/2010/main" val="2510652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69</a:t>
            </a:fld>
            <a:endParaRPr lang="de-DE"/>
          </a:p>
        </p:txBody>
      </p:sp>
    </p:spTree>
    <p:extLst>
      <p:ext uri="{BB962C8B-B14F-4D97-AF65-F5344CB8AC3E}">
        <p14:creationId xmlns:p14="http://schemas.microsoft.com/office/powerpoint/2010/main" val="72563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71</a:t>
            </a:fld>
            <a:endParaRPr lang="de-DE"/>
          </a:p>
        </p:txBody>
      </p:sp>
    </p:spTree>
    <p:extLst>
      <p:ext uri="{BB962C8B-B14F-4D97-AF65-F5344CB8AC3E}">
        <p14:creationId xmlns:p14="http://schemas.microsoft.com/office/powerpoint/2010/main" val="1522728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73</a:t>
            </a:fld>
            <a:endParaRPr lang="de-DE"/>
          </a:p>
        </p:txBody>
      </p:sp>
    </p:spTree>
    <p:extLst>
      <p:ext uri="{BB962C8B-B14F-4D97-AF65-F5344CB8AC3E}">
        <p14:creationId xmlns:p14="http://schemas.microsoft.com/office/powerpoint/2010/main" val="140969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75</a:t>
            </a:fld>
            <a:endParaRPr lang="de-DE"/>
          </a:p>
        </p:txBody>
      </p:sp>
    </p:spTree>
    <p:extLst>
      <p:ext uri="{BB962C8B-B14F-4D97-AF65-F5344CB8AC3E}">
        <p14:creationId xmlns:p14="http://schemas.microsoft.com/office/powerpoint/2010/main" val="2831629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77</a:t>
            </a:fld>
            <a:endParaRPr lang="de-DE"/>
          </a:p>
        </p:txBody>
      </p:sp>
    </p:spTree>
    <p:extLst>
      <p:ext uri="{BB962C8B-B14F-4D97-AF65-F5344CB8AC3E}">
        <p14:creationId xmlns:p14="http://schemas.microsoft.com/office/powerpoint/2010/main" val="450770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79</a:t>
            </a:fld>
            <a:endParaRPr lang="de-DE"/>
          </a:p>
        </p:txBody>
      </p:sp>
    </p:spTree>
    <p:extLst>
      <p:ext uri="{BB962C8B-B14F-4D97-AF65-F5344CB8AC3E}">
        <p14:creationId xmlns:p14="http://schemas.microsoft.com/office/powerpoint/2010/main" val="1043713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45</a:t>
            </a:fld>
            <a:endParaRPr lang="de-DE"/>
          </a:p>
        </p:txBody>
      </p:sp>
    </p:spTree>
    <p:extLst>
      <p:ext uri="{BB962C8B-B14F-4D97-AF65-F5344CB8AC3E}">
        <p14:creationId xmlns:p14="http://schemas.microsoft.com/office/powerpoint/2010/main" val="31155558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81</a:t>
            </a:fld>
            <a:endParaRPr lang="de-DE"/>
          </a:p>
        </p:txBody>
      </p:sp>
    </p:spTree>
    <p:extLst>
      <p:ext uri="{BB962C8B-B14F-4D97-AF65-F5344CB8AC3E}">
        <p14:creationId xmlns:p14="http://schemas.microsoft.com/office/powerpoint/2010/main" val="1113445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83</a:t>
            </a:fld>
            <a:endParaRPr lang="de-DE"/>
          </a:p>
        </p:txBody>
      </p:sp>
    </p:spTree>
    <p:extLst>
      <p:ext uri="{BB962C8B-B14F-4D97-AF65-F5344CB8AC3E}">
        <p14:creationId xmlns:p14="http://schemas.microsoft.com/office/powerpoint/2010/main" val="3646030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85</a:t>
            </a:fld>
            <a:endParaRPr lang="de-DE"/>
          </a:p>
        </p:txBody>
      </p:sp>
    </p:spTree>
    <p:extLst>
      <p:ext uri="{BB962C8B-B14F-4D97-AF65-F5344CB8AC3E}">
        <p14:creationId xmlns:p14="http://schemas.microsoft.com/office/powerpoint/2010/main" val="120055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87</a:t>
            </a:fld>
            <a:endParaRPr lang="de-DE"/>
          </a:p>
        </p:txBody>
      </p:sp>
    </p:spTree>
    <p:extLst>
      <p:ext uri="{BB962C8B-B14F-4D97-AF65-F5344CB8AC3E}">
        <p14:creationId xmlns:p14="http://schemas.microsoft.com/office/powerpoint/2010/main" val="223719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89</a:t>
            </a:fld>
            <a:endParaRPr lang="de-DE"/>
          </a:p>
        </p:txBody>
      </p:sp>
    </p:spTree>
    <p:extLst>
      <p:ext uri="{BB962C8B-B14F-4D97-AF65-F5344CB8AC3E}">
        <p14:creationId xmlns:p14="http://schemas.microsoft.com/office/powerpoint/2010/main" val="3170787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91</a:t>
            </a:fld>
            <a:endParaRPr lang="de-DE"/>
          </a:p>
        </p:txBody>
      </p:sp>
    </p:spTree>
    <p:extLst>
      <p:ext uri="{BB962C8B-B14F-4D97-AF65-F5344CB8AC3E}">
        <p14:creationId xmlns:p14="http://schemas.microsoft.com/office/powerpoint/2010/main" val="22254411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93</a:t>
            </a:fld>
            <a:endParaRPr lang="de-DE"/>
          </a:p>
        </p:txBody>
      </p:sp>
    </p:spTree>
    <p:extLst>
      <p:ext uri="{BB962C8B-B14F-4D97-AF65-F5344CB8AC3E}">
        <p14:creationId xmlns:p14="http://schemas.microsoft.com/office/powerpoint/2010/main" val="5214859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95</a:t>
            </a:fld>
            <a:endParaRPr lang="de-DE"/>
          </a:p>
        </p:txBody>
      </p:sp>
    </p:spTree>
    <p:extLst>
      <p:ext uri="{BB962C8B-B14F-4D97-AF65-F5344CB8AC3E}">
        <p14:creationId xmlns:p14="http://schemas.microsoft.com/office/powerpoint/2010/main" val="18803462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97</a:t>
            </a:fld>
            <a:endParaRPr lang="de-DE"/>
          </a:p>
        </p:txBody>
      </p:sp>
    </p:spTree>
    <p:extLst>
      <p:ext uri="{BB962C8B-B14F-4D97-AF65-F5344CB8AC3E}">
        <p14:creationId xmlns:p14="http://schemas.microsoft.com/office/powerpoint/2010/main" val="1764336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99</a:t>
            </a:fld>
            <a:endParaRPr lang="de-DE"/>
          </a:p>
        </p:txBody>
      </p:sp>
    </p:spTree>
    <p:extLst>
      <p:ext uri="{BB962C8B-B14F-4D97-AF65-F5344CB8AC3E}">
        <p14:creationId xmlns:p14="http://schemas.microsoft.com/office/powerpoint/2010/main" val="835554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47</a:t>
            </a:fld>
            <a:endParaRPr lang="de-DE"/>
          </a:p>
        </p:txBody>
      </p:sp>
    </p:spTree>
    <p:extLst>
      <p:ext uri="{BB962C8B-B14F-4D97-AF65-F5344CB8AC3E}">
        <p14:creationId xmlns:p14="http://schemas.microsoft.com/office/powerpoint/2010/main" val="3294639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101</a:t>
            </a:fld>
            <a:endParaRPr lang="de-DE"/>
          </a:p>
        </p:txBody>
      </p:sp>
    </p:spTree>
    <p:extLst>
      <p:ext uri="{BB962C8B-B14F-4D97-AF65-F5344CB8AC3E}">
        <p14:creationId xmlns:p14="http://schemas.microsoft.com/office/powerpoint/2010/main" val="31405031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103</a:t>
            </a:fld>
            <a:endParaRPr lang="de-DE"/>
          </a:p>
        </p:txBody>
      </p:sp>
    </p:spTree>
    <p:extLst>
      <p:ext uri="{BB962C8B-B14F-4D97-AF65-F5344CB8AC3E}">
        <p14:creationId xmlns:p14="http://schemas.microsoft.com/office/powerpoint/2010/main" val="23840159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105</a:t>
            </a:fld>
            <a:endParaRPr lang="de-DE"/>
          </a:p>
        </p:txBody>
      </p:sp>
    </p:spTree>
    <p:extLst>
      <p:ext uri="{BB962C8B-B14F-4D97-AF65-F5344CB8AC3E}">
        <p14:creationId xmlns:p14="http://schemas.microsoft.com/office/powerpoint/2010/main" val="1246765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107</a:t>
            </a:fld>
            <a:endParaRPr lang="de-DE"/>
          </a:p>
        </p:txBody>
      </p:sp>
    </p:spTree>
    <p:extLst>
      <p:ext uri="{BB962C8B-B14F-4D97-AF65-F5344CB8AC3E}">
        <p14:creationId xmlns:p14="http://schemas.microsoft.com/office/powerpoint/2010/main" val="35407010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109</a:t>
            </a:fld>
            <a:endParaRPr lang="de-DE"/>
          </a:p>
        </p:txBody>
      </p:sp>
    </p:spTree>
    <p:extLst>
      <p:ext uri="{BB962C8B-B14F-4D97-AF65-F5344CB8AC3E}">
        <p14:creationId xmlns:p14="http://schemas.microsoft.com/office/powerpoint/2010/main" val="3127235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49</a:t>
            </a:fld>
            <a:endParaRPr lang="de-DE"/>
          </a:p>
        </p:txBody>
      </p:sp>
    </p:spTree>
    <p:extLst>
      <p:ext uri="{BB962C8B-B14F-4D97-AF65-F5344CB8AC3E}">
        <p14:creationId xmlns:p14="http://schemas.microsoft.com/office/powerpoint/2010/main" val="4005461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51</a:t>
            </a:fld>
            <a:endParaRPr lang="de-DE"/>
          </a:p>
        </p:txBody>
      </p:sp>
    </p:spTree>
    <p:extLst>
      <p:ext uri="{BB962C8B-B14F-4D97-AF65-F5344CB8AC3E}">
        <p14:creationId xmlns:p14="http://schemas.microsoft.com/office/powerpoint/2010/main" val="2828845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53</a:t>
            </a:fld>
            <a:endParaRPr lang="de-DE"/>
          </a:p>
        </p:txBody>
      </p:sp>
    </p:spTree>
    <p:extLst>
      <p:ext uri="{BB962C8B-B14F-4D97-AF65-F5344CB8AC3E}">
        <p14:creationId xmlns:p14="http://schemas.microsoft.com/office/powerpoint/2010/main" val="1608875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55</a:t>
            </a:fld>
            <a:endParaRPr lang="de-DE"/>
          </a:p>
        </p:txBody>
      </p:sp>
    </p:spTree>
    <p:extLst>
      <p:ext uri="{BB962C8B-B14F-4D97-AF65-F5344CB8AC3E}">
        <p14:creationId xmlns:p14="http://schemas.microsoft.com/office/powerpoint/2010/main" val="2100572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57</a:t>
            </a:fld>
            <a:endParaRPr lang="de-DE"/>
          </a:p>
        </p:txBody>
      </p:sp>
    </p:spTree>
    <p:extLst>
      <p:ext uri="{BB962C8B-B14F-4D97-AF65-F5344CB8AC3E}">
        <p14:creationId xmlns:p14="http://schemas.microsoft.com/office/powerpoint/2010/main" val="18968614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144AA68-F18E-4C78-BBAA-9555088DAB59}" type="slidenum">
              <a:rPr lang="de-DE" smtClean="0"/>
              <a:t>59</a:t>
            </a:fld>
            <a:endParaRPr lang="de-DE"/>
          </a:p>
        </p:txBody>
      </p:sp>
    </p:spTree>
    <p:extLst>
      <p:ext uri="{BB962C8B-B14F-4D97-AF65-F5344CB8AC3E}">
        <p14:creationId xmlns:p14="http://schemas.microsoft.com/office/powerpoint/2010/main" val="461459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elfoli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r>
              <a:rPr lang="de-DE" smtClean="0"/>
              <a:t>Titelmasterformat durch Klicken bearbeiten</a:t>
            </a:r>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r>
              <a:rPr lang="de-DE" smtClean="0"/>
              <a:t>Formatvorlage des Untertitelmasters durch Klicken bearbeiten</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11/30/2022</a:t>
            </a:fld>
            <a:endParaRPr lang="en-US"/>
          </a:p>
        </p:txBody>
      </p:sp>
      <p:sp>
        <p:nvSpPr>
          <p:cNvPr id="6" name="Holder 6"/>
          <p:cNvSpPr>
            <a:spLocks noGrp="1"/>
          </p:cNvSpPr>
          <p:nvPr>
            <p:ph type="sldNum" sz="quarter" idx="7"/>
          </p:nvPr>
        </p:nvSpPr>
        <p:spPr/>
        <p:txBody>
          <a:bodyPr lIns="0" tIns="0" rIns="0" bIns="0"/>
          <a:lstStyle>
            <a:lvl1pPr>
              <a:defRPr sz="1000" b="1" i="0">
                <a:solidFill>
                  <a:schemeClr val="bg1"/>
                </a:solidFill>
                <a:latin typeface="Frutiger-Bold"/>
                <a:cs typeface="Frutiger-Bold"/>
              </a:defRPr>
            </a:lvl1pPr>
          </a:lstStyle>
          <a:p>
            <a:pPr marL="25400">
              <a:lnSpc>
                <a:spcPct val="100000"/>
              </a:lnSpc>
              <a:spcBef>
                <a:spcPts val="35"/>
              </a:spcBef>
            </a:pPr>
            <a:fld id="{81D60167-4931-47E6-BA6A-407CBD079E47}" type="slidenum">
              <a:rPr dirty="0"/>
              <a:t>‹Nr.›</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Frutiger-Bold"/>
                <a:cs typeface="Frutiger-Bold"/>
              </a:defRPr>
            </a:lvl1pPr>
          </a:lstStyle>
          <a:p>
            <a:r>
              <a:rPr lang="de-DE" smtClean="0"/>
              <a:t>Titelmasterformat durch Klicken bearbeiten</a:t>
            </a:r>
            <a:endParaRPr/>
          </a:p>
        </p:txBody>
      </p:sp>
      <p:sp>
        <p:nvSpPr>
          <p:cNvPr id="3" name="Holder 3"/>
          <p:cNvSpPr>
            <a:spLocks noGrp="1"/>
          </p:cNvSpPr>
          <p:nvPr>
            <p:ph type="body" idx="1"/>
          </p:nvPr>
        </p:nvSpPr>
        <p:spPr/>
        <p:txBody>
          <a:bodyPr lIns="0" tIns="0" rIns="0" bIns="0"/>
          <a:lstStyle>
            <a:lvl1pPr>
              <a:defRPr/>
            </a:lvl1pPr>
          </a:lstStyle>
          <a:p>
            <a:pPr lvl="0"/>
            <a:r>
              <a:rPr lang="de-DE" smtClean="0"/>
              <a:t>Formatvorlagen des Textmasters bearbeiten</a:t>
            </a: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11/30/2022</a:t>
            </a:fld>
            <a:endParaRPr lang="en-US" dirty="0"/>
          </a:p>
        </p:txBody>
      </p:sp>
      <p:sp>
        <p:nvSpPr>
          <p:cNvPr id="6" name="Holder 6"/>
          <p:cNvSpPr>
            <a:spLocks noGrp="1"/>
          </p:cNvSpPr>
          <p:nvPr>
            <p:ph type="sldNum" sz="quarter" idx="7"/>
          </p:nvPr>
        </p:nvSpPr>
        <p:spPr/>
        <p:txBody>
          <a:bodyPr lIns="0" tIns="0" rIns="0" bIns="0"/>
          <a:lstStyle>
            <a:lvl1pPr>
              <a:defRPr sz="1000" b="1" i="0">
                <a:solidFill>
                  <a:schemeClr val="bg1"/>
                </a:solidFill>
                <a:latin typeface="Frutiger-Bold"/>
                <a:cs typeface="Frutiger-Bold"/>
              </a:defRPr>
            </a:lvl1pPr>
          </a:lstStyle>
          <a:p>
            <a:pPr marL="25400">
              <a:lnSpc>
                <a:spcPct val="100000"/>
              </a:lnSpc>
              <a:spcBef>
                <a:spcPts val="35"/>
              </a:spcBef>
            </a:pPr>
            <a:fld id="{81D60167-4931-47E6-BA6A-407CBD079E47}" type="slidenum">
              <a:rPr dirty="0"/>
              <a:t>‹Nr.›</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Zwei Inhalt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79997" y="720001"/>
            <a:ext cx="5904230" cy="5958205"/>
          </a:xfrm>
          <a:custGeom>
            <a:avLst/>
            <a:gdLst/>
            <a:ahLst/>
            <a:cxnLst/>
            <a:rect l="l" t="t" r="r" b="b"/>
            <a:pathLst>
              <a:path w="5904230" h="5958205">
                <a:moveTo>
                  <a:pt x="0" y="5958001"/>
                </a:moveTo>
                <a:lnTo>
                  <a:pt x="5904001" y="5958001"/>
                </a:lnTo>
                <a:lnTo>
                  <a:pt x="5904001" y="0"/>
                </a:lnTo>
                <a:lnTo>
                  <a:pt x="0" y="0"/>
                </a:lnTo>
                <a:lnTo>
                  <a:pt x="0" y="5958001"/>
                </a:lnTo>
                <a:close/>
              </a:path>
            </a:pathLst>
          </a:custGeom>
          <a:solidFill>
            <a:srgbClr val="EEEEEE"/>
          </a:solidFill>
        </p:spPr>
        <p:txBody>
          <a:bodyPr wrap="square" lIns="0" tIns="0" rIns="0" bIns="0" rtlCol="0"/>
          <a:lstStyle/>
          <a:p>
            <a:endParaRPr/>
          </a:p>
        </p:txBody>
      </p:sp>
      <p:sp>
        <p:nvSpPr>
          <p:cNvPr id="17" name="bk object 17"/>
          <p:cNvSpPr/>
          <p:nvPr/>
        </p:nvSpPr>
        <p:spPr>
          <a:xfrm>
            <a:off x="179997" y="179997"/>
            <a:ext cx="5904230" cy="540385"/>
          </a:xfrm>
          <a:custGeom>
            <a:avLst/>
            <a:gdLst/>
            <a:ahLst/>
            <a:cxnLst/>
            <a:rect l="l" t="t" r="r" b="b"/>
            <a:pathLst>
              <a:path w="5904230" h="540385">
                <a:moveTo>
                  <a:pt x="5904001" y="540003"/>
                </a:moveTo>
                <a:lnTo>
                  <a:pt x="0" y="540003"/>
                </a:lnTo>
                <a:lnTo>
                  <a:pt x="0" y="0"/>
                </a:lnTo>
                <a:lnTo>
                  <a:pt x="5904001" y="0"/>
                </a:lnTo>
                <a:lnTo>
                  <a:pt x="5904001" y="540003"/>
                </a:lnTo>
                <a:close/>
              </a:path>
            </a:pathLst>
          </a:custGeom>
          <a:solidFill>
            <a:srgbClr val="EF7D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800" b="1" i="0">
                <a:solidFill>
                  <a:schemeClr val="bg1"/>
                </a:solidFill>
                <a:latin typeface="Frutiger-Bold"/>
                <a:cs typeface="Frutiger-Bold"/>
              </a:defRPr>
            </a:lvl1pPr>
          </a:lstStyle>
          <a:p>
            <a:r>
              <a:rPr lang="de-DE" smtClean="0"/>
              <a:t>Titelmasterformat durch Klicken bearbeiten</a:t>
            </a:r>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pPr lvl="0"/>
            <a:r>
              <a:rPr lang="de-DE" smtClean="0"/>
              <a:t>Formatvorlagen des Textmasters bearbeiten</a:t>
            </a: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pPr lvl="0"/>
            <a:r>
              <a:rPr lang="de-DE" smtClean="0"/>
              <a:t>Formatvorlagen des Textmasters bearbeiten</a:t>
            </a: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11/30/2022</a:t>
            </a:fld>
            <a:endParaRPr lang="en-US"/>
          </a:p>
        </p:txBody>
      </p:sp>
      <p:sp>
        <p:nvSpPr>
          <p:cNvPr id="7" name="Holder 7"/>
          <p:cNvSpPr>
            <a:spLocks noGrp="1"/>
          </p:cNvSpPr>
          <p:nvPr>
            <p:ph type="sldNum" sz="quarter" idx="7"/>
          </p:nvPr>
        </p:nvSpPr>
        <p:spPr/>
        <p:txBody>
          <a:bodyPr lIns="0" tIns="0" rIns="0" bIns="0"/>
          <a:lstStyle>
            <a:lvl1pPr>
              <a:defRPr sz="1000" b="1" i="0">
                <a:solidFill>
                  <a:schemeClr val="bg1"/>
                </a:solidFill>
                <a:latin typeface="Frutiger-Bold"/>
                <a:cs typeface="Frutiger-Bold"/>
              </a:defRPr>
            </a:lvl1pPr>
          </a:lstStyle>
          <a:p>
            <a:pPr marL="25400">
              <a:lnSpc>
                <a:spcPct val="100000"/>
              </a:lnSpc>
              <a:spcBef>
                <a:spcPts val="35"/>
              </a:spcBef>
            </a:pPr>
            <a:fld id="{81D60167-4931-47E6-BA6A-407CBD079E47}" type="slidenum">
              <a:rPr dirty="0"/>
              <a:t>‹Nr.›</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Nur Titel">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1" i="0">
                <a:solidFill>
                  <a:schemeClr val="bg1"/>
                </a:solidFill>
                <a:latin typeface="Frutiger-Bold"/>
                <a:cs typeface="Frutiger-Bold"/>
              </a:defRPr>
            </a:lvl1pPr>
          </a:lstStyle>
          <a:p>
            <a:r>
              <a:rPr lang="de-DE" smtClean="0"/>
              <a:t>Titelmasterformat durch Klicken bearbeiten</a:t>
            </a:r>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11/30/2022</a:t>
            </a:fld>
            <a:endParaRPr lang="en-US"/>
          </a:p>
        </p:txBody>
      </p:sp>
      <p:sp>
        <p:nvSpPr>
          <p:cNvPr id="5" name="Holder 5"/>
          <p:cNvSpPr>
            <a:spLocks noGrp="1"/>
          </p:cNvSpPr>
          <p:nvPr>
            <p:ph type="sldNum" sz="quarter" idx="7"/>
          </p:nvPr>
        </p:nvSpPr>
        <p:spPr/>
        <p:txBody>
          <a:bodyPr lIns="0" tIns="0" rIns="0" bIns="0"/>
          <a:lstStyle>
            <a:lvl1pPr>
              <a:defRPr sz="1000" b="1" i="0">
                <a:solidFill>
                  <a:schemeClr val="bg1"/>
                </a:solidFill>
                <a:latin typeface="Frutiger-Bold"/>
                <a:cs typeface="Frutiger-Bold"/>
              </a:defRPr>
            </a:lvl1pPr>
          </a:lstStyle>
          <a:p>
            <a:pPr marL="25400">
              <a:lnSpc>
                <a:spcPct val="100000"/>
              </a:lnSpc>
              <a:spcBef>
                <a:spcPts val="35"/>
              </a:spcBef>
            </a:pPr>
            <a:fld id="{81D60167-4931-47E6-BA6A-407CBD079E47}" type="slidenum">
              <a:rPr dirty="0"/>
              <a:t>‹Nr.›</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Leer">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6971508" y="6181756"/>
            <a:ext cx="119380" cy="353695"/>
          </a:xfrm>
          <a:custGeom>
            <a:avLst/>
            <a:gdLst/>
            <a:ahLst/>
            <a:cxnLst/>
            <a:rect l="l" t="t" r="r" b="b"/>
            <a:pathLst>
              <a:path w="119379" h="353695">
                <a:moveTo>
                  <a:pt x="119291" y="0"/>
                </a:moveTo>
                <a:lnTo>
                  <a:pt x="42913" y="0"/>
                </a:lnTo>
                <a:lnTo>
                  <a:pt x="26210" y="3373"/>
                </a:lnTo>
                <a:lnTo>
                  <a:pt x="12569" y="12574"/>
                </a:lnTo>
                <a:lnTo>
                  <a:pt x="3372" y="26226"/>
                </a:lnTo>
                <a:lnTo>
                  <a:pt x="0" y="42951"/>
                </a:lnTo>
                <a:lnTo>
                  <a:pt x="0" y="310172"/>
                </a:lnTo>
                <a:lnTo>
                  <a:pt x="3372" y="326898"/>
                </a:lnTo>
                <a:lnTo>
                  <a:pt x="12569" y="340555"/>
                </a:lnTo>
                <a:lnTo>
                  <a:pt x="26210" y="349760"/>
                </a:lnTo>
                <a:lnTo>
                  <a:pt x="42913" y="353136"/>
                </a:lnTo>
                <a:lnTo>
                  <a:pt x="119291" y="353136"/>
                </a:lnTo>
                <a:lnTo>
                  <a:pt x="119291" y="0"/>
                </a:lnTo>
                <a:close/>
              </a:path>
            </a:pathLst>
          </a:custGeom>
          <a:solidFill>
            <a:srgbClr val="000000"/>
          </a:solidFill>
        </p:spPr>
        <p:txBody>
          <a:bodyPr wrap="square" lIns="0" tIns="0" rIns="0" bIns="0" rtlCol="0"/>
          <a:lstStyle/>
          <a:p>
            <a:endParaRPr/>
          </a:p>
        </p:txBody>
      </p:sp>
      <p:sp>
        <p:nvSpPr>
          <p:cNvPr id="17" name="bk object 17"/>
          <p:cNvSpPr/>
          <p:nvPr/>
        </p:nvSpPr>
        <p:spPr>
          <a:xfrm>
            <a:off x="7090798" y="6192503"/>
            <a:ext cx="238760" cy="332105"/>
          </a:xfrm>
          <a:custGeom>
            <a:avLst/>
            <a:gdLst/>
            <a:ahLst/>
            <a:cxnLst/>
            <a:rect l="l" t="t" r="r" b="b"/>
            <a:pathLst>
              <a:path w="238759" h="332104">
                <a:moveTo>
                  <a:pt x="224066" y="0"/>
                </a:moveTo>
                <a:lnTo>
                  <a:pt x="0" y="165836"/>
                </a:lnTo>
                <a:lnTo>
                  <a:pt x="224066" y="331635"/>
                </a:lnTo>
                <a:lnTo>
                  <a:pt x="230092" y="325093"/>
                </a:lnTo>
                <a:lnTo>
                  <a:pt x="234669" y="317403"/>
                </a:lnTo>
                <a:lnTo>
                  <a:pt x="237576" y="308776"/>
                </a:lnTo>
                <a:lnTo>
                  <a:pt x="238594" y="299427"/>
                </a:lnTo>
                <a:lnTo>
                  <a:pt x="238594" y="32207"/>
                </a:lnTo>
                <a:lnTo>
                  <a:pt x="237576" y="22858"/>
                </a:lnTo>
                <a:lnTo>
                  <a:pt x="234669" y="14231"/>
                </a:lnTo>
                <a:lnTo>
                  <a:pt x="230092" y="6541"/>
                </a:lnTo>
                <a:lnTo>
                  <a:pt x="224066" y="0"/>
                </a:lnTo>
                <a:close/>
              </a:path>
            </a:pathLst>
          </a:custGeom>
          <a:solidFill>
            <a:srgbClr val="000000"/>
          </a:solidFill>
        </p:spPr>
        <p:txBody>
          <a:bodyPr wrap="square" lIns="0" tIns="0" rIns="0" bIns="0" rtlCol="0"/>
          <a:lstStyle/>
          <a:p>
            <a:endParaRPr/>
          </a:p>
        </p:txBody>
      </p:sp>
      <p:sp>
        <p:nvSpPr>
          <p:cNvPr id="18" name="bk object 18"/>
          <p:cNvSpPr/>
          <p:nvPr/>
        </p:nvSpPr>
        <p:spPr>
          <a:xfrm>
            <a:off x="7090802" y="6181740"/>
            <a:ext cx="224058" cy="353142"/>
          </a:xfrm>
          <a:prstGeom prst="rect">
            <a:avLst/>
          </a:prstGeom>
          <a:blipFill>
            <a:blip r:embed="rId2" cstate="print"/>
            <a:stretch>
              <a:fillRect/>
            </a:stretch>
          </a:blipFill>
        </p:spPr>
        <p:txBody>
          <a:bodyPr wrap="square" lIns="0" tIns="0" rIns="0" bIns="0" rtlCol="0"/>
          <a:lstStyle/>
          <a:p>
            <a:endParaRPr/>
          </a:p>
        </p:txBody>
      </p:sp>
      <p:sp>
        <p:nvSpPr>
          <p:cNvPr id="19" name="bk object 19"/>
          <p:cNvSpPr/>
          <p:nvPr/>
        </p:nvSpPr>
        <p:spPr>
          <a:xfrm>
            <a:off x="8580927" y="6177010"/>
            <a:ext cx="192963" cy="199301"/>
          </a:xfrm>
          <a:prstGeom prst="rect">
            <a:avLst/>
          </a:prstGeom>
          <a:blipFill>
            <a:blip r:embed="rId3" cstate="print"/>
            <a:stretch>
              <a:fillRect/>
            </a:stretch>
          </a:blipFill>
        </p:spPr>
        <p:txBody>
          <a:bodyPr wrap="square" lIns="0" tIns="0" rIns="0" bIns="0" rtlCol="0"/>
          <a:lstStyle/>
          <a:p>
            <a:endParaRPr/>
          </a:p>
        </p:txBody>
      </p:sp>
      <p:sp>
        <p:nvSpPr>
          <p:cNvPr id="20" name="bk object 20"/>
          <p:cNvSpPr/>
          <p:nvPr/>
        </p:nvSpPr>
        <p:spPr>
          <a:xfrm>
            <a:off x="8346013" y="6180326"/>
            <a:ext cx="196875" cy="192659"/>
          </a:xfrm>
          <a:prstGeom prst="rect">
            <a:avLst/>
          </a:prstGeom>
          <a:blipFill>
            <a:blip r:embed="rId4" cstate="print"/>
            <a:stretch>
              <a:fillRect/>
            </a:stretch>
          </a:blipFill>
        </p:spPr>
        <p:txBody>
          <a:bodyPr wrap="square" lIns="0" tIns="0" rIns="0" bIns="0" rtlCol="0"/>
          <a:lstStyle/>
          <a:p>
            <a:endParaRPr/>
          </a:p>
        </p:txBody>
      </p:sp>
      <p:sp>
        <p:nvSpPr>
          <p:cNvPr id="21" name="bk object 21"/>
          <p:cNvSpPr/>
          <p:nvPr/>
        </p:nvSpPr>
        <p:spPr>
          <a:xfrm>
            <a:off x="8265350" y="6180328"/>
            <a:ext cx="0" cy="193040"/>
          </a:xfrm>
          <a:custGeom>
            <a:avLst/>
            <a:gdLst/>
            <a:ahLst/>
            <a:cxnLst/>
            <a:rect l="l" t="t" r="r" b="b"/>
            <a:pathLst>
              <a:path h="193039">
                <a:moveTo>
                  <a:pt x="0" y="0"/>
                </a:moveTo>
                <a:lnTo>
                  <a:pt x="0" y="192659"/>
                </a:lnTo>
              </a:path>
            </a:pathLst>
          </a:custGeom>
          <a:ln w="57023">
            <a:solidFill>
              <a:srgbClr val="EF7D00"/>
            </a:solidFill>
          </a:ln>
        </p:spPr>
        <p:txBody>
          <a:bodyPr wrap="square" lIns="0" tIns="0" rIns="0" bIns="0" rtlCol="0"/>
          <a:lstStyle/>
          <a:p>
            <a:endParaRPr/>
          </a:p>
        </p:txBody>
      </p:sp>
      <p:sp>
        <p:nvSpPr>
          <p:cNvPr id="22" name="bk object 22"/>
          <p:cNvSpPr/>
          <p:nvPr/>
        </p:nvSpPr>
        <p:spPr>
          <a:xfrm>
            <a:off x="8038395" y="6180326"/>
            <a:ext cx="164084" cy="192659"/>
          </a:xfrm>
          <a:prstGeom prst="rect">
            <a:avLst/>
          </a:prstGeom>
          <a:blipFill>
            <a:blip r:embed="rId5" cstate="print"/>
            <a:stretch>
              <a:fillRect/>
            </a:stretch>
          </a:blipFill>
        </p:spPr>
        <p:txBody>
          <a:bodyPr wrap="square" lIns="0" tIns="0" rIns="0" bIns="0" rtlCol="0"/>
          <a:lstStyle/>
          <a:p>
            <a:endParaRPr/>
          </a:p>
        </p:txBody>
      </p:sp>
      <p:sp>
        <p:nvSpPr>
          <p:cNvPr id="23" name="bk object 23"/>
          <p:cNvSpPr/>
          <p:nvPr/>
        </p:nvSpPr>
        <p:spPr>
          <a:xfrm>
            <a:off x="7869082" y="6354316"/>
            <a:ext cx="145415" cy="0"/>
          </a:xfrm>
          <a:custGeom>
            <a:avLst/>
            <a:gdLst/>
            <a:ahLst/>
            <a:cxnLst/>
            <a:rect l="l" t="t" r="r" b="b"/>
            <a:pathLst>
              <a:path w="145415">
                <a:moveTo>
                  <a:pt x="0" y="0"/>
                </a:moveTo>
                <a:lnTo>
                  <a:pt x="145376" y="0"/>
                </a:lnTo>
              </a:path>
            </a:pathLst>
          </a:custGeom>
          <a:ln w="38100">
            <a:solidFill>
              <a:srgbClr val="EF7D00"/>
            </a:solidFill>
          </a:ln>
        </p:spPr>
        <p:txBody>
          <a:bodyPr wrap="square" lIns="0" tIns="0" rIns="0" bIns="0" rtlCol="0"/>
          <a:lstStyle/>
          <a:p>
            <a:endParaRPr/>
          </a:p>
        </p:txBody>
      </p:sp>
      <p:sp>
        <p:nvSpPr>
          <p:cNvPr id="24" name="bk object 24"/>
          <p:cNvSpPr/>
          <p:nvPr/>
        </p:nvSpPr>
        <p:spPr>
          <a:xfrm>
            <a:off x="7897619" y="6180326"/>
            <a:ext cx="0" cy="154940"/>
          </a:xfrm>
          <a:custGeom>
            <a:avLst/>
            <a:gdLst/>
            <a:ahLst/>
            <a:cxnLst/>
            <a:rect l="l" t="t" r="r" b="b"/>
            <a:pathLst>
              <a:path h="154939">
                <a:moveTo>
                  <a:pt x="0" y="0"/>
                </a:moveTo>
                <a:lnTo>
                  <a:pt x="0" y="154939"/>
                </a:lnTo>
              </a:path>
            </a:pathLst>
          </a:custGeom>
          <a:ln w="57073">
            <a:solidFill>
              <a:srgbClr val="EF7D00"/>
            </a:solidFill>
          </a:ln>
        </p:spPr>
        <p:txBody>
          <a:bodyPr wrap="square" lIns="0" tIns="0" rIns="0" bIns="0" rtlCol="0"/>
          <a:lstStyle/>
          <a:p>
            <a:endParaRPr/>
          </a:p>
        </p:txBody>
      </p:sp>
      <p:sp>
        <p:nvSpPr>
          <p:cNvPr id="25" name="bk object 25"/>
          <p:cNvSpPr/>
          <p:nvPr/>
        </p:nvSpPr>
        <p:spPr>
          <a:xfrm>
            <a:off x="7431672" y="6177010"/>
            <a:ext cx="403672" cy="199301"/>
          </a:xfrm>
          <a:prstGeom prst="rect">
            <a:avLst/>
          </a:prstGeom>
          <a:blipFill>
            <a:blip r:embed="rId6" cstate="print"/>
            <a:stretch>
              <a:fillRect/>
            </a:stretch>
          </a:blipFill>
        </p:spPr>
        <p:txBody>
          <a:bodyPr wrap="square" lIns="0" tIns="0" rIns="0" bIns="0" rtlCol="0"/>
          <a:lstStyle/>
          <a:p>
            <a:endParaRPr/>
          </a:p>
        </p:txBody>
      </p:sp>
      <p:sp>
        <p:nvSpPr>
          <p:cNvPr id="26" name="bk object 26"/>
          <p:cNvSpPr/>
          <p:nvPr/>
        </p:nvSpPr>
        <p:spPr>
          <a:xfrm>
            <a:off x="7444149" y="6446037"/>
            <a:ext cx="0" cy="89535"/>
          </a:xfrm>
          <a:custGeom>
            <a:avLst/>
            <a:gdLst/>
            <a:ahLst/>
            <a:cxnLst/>
            <a:rect l="l" t="t" r="r" b="b"/>
            <a:pathLst>
              <a:path h="89534">
                <a:moveTo>
                  <a:pt x="0" y="0"/>
                </a:moveTo>
                <a:lnTo>
                  <a:pt x="0" y="88950"/>
                </a:lnTo>
              </a:path>
            </a:pathLst>
          </a:custGeom>
          <a:ln w="24193">
            <a:solidFill>
              <a:srgbClr val="A8A8A7"/>
            </a:solidFill>
          </a:ln>
        </p:spPr>
        <p:txBody>
          <a:bodyPr wrap="square" lIns="0" tIns="0" rIns="0" bIns="0" rtlCol="0"/>
          <a:lstStyle/>
          <a:p>
            <a:endParaRPr/>
          </a:p>
        </p:txBody>
      </p:sp>
      <p:sp>
        <p:nvSpPr>
          <p:cNvPr id="27" name="bk object 27"/>
          <p:cNvSpPr/>
          <p:nvPr/>
        </p:nvSpPr>
        <p:spPr>
          <a:xfrm>
            <a:off x="7503590" y="6446038"/>
            <a:ext cx="83502" cy="88950"/>
          </a:xfrm>
          <a:prstGeom prst="rect">
            <a:avLst/>
          </a:prstGeom>
          <a:blipFill>
            <a:blip r:embed="rId7" cstate="print"/>
            <a:stretch>
              <a:fillRect/>
            </a:stretch>
          </a:blipFill>
        </p:spPr>
        <p:txBody>
          <a:bodyPr wrap="square" lIns="0" tIns="0" rIns="0" bIns="0" rtlCol="0"/>
          <a:lstStyle/>
          <a:p>
            <a:endParaRPr/>
          </a:p>
        </p:txBody>
      </p:sp>
      <p:sp>
        <p:nvSpPr>
          <p:cNvPr id="28" name="bk object 28"/>
          <p:cNvSpPr/>
          <p:nvPr/>
        </p:nvSpPr>
        <p:spPr>
          <a:xfrm>
            <a:off x="7646265" y="6463625"/>
            <a:ext cx="24765" cy="71755"/>
          </a:xfrm>
          <a:custGeom>
            <a:avLst/>
            <a:gdLst/>
            <a:ahLst/>
            <a:cxnLst/>
            <a:rect l="l" t="t" r="r" b="b"/>
            <a:pathLst>
              <a:path w="24765" h="71754">
                <a:moveTo>
                  <a:pt x="24193" y="0"/>
                </a:moveTo>
                <a:lnTo>
                  <a:pt x="0" y="0"/>
                </a:lnTo>
                <a:lnTo>
                  <a:pt x="0" y="71373"/>
                </a:lnTo>
                <a:lnTo>
                  <a:pt x="24193" y="71373"/>
                </a:lnTo>
                <a:lnTo>
                  <a:pt x="24193" y="0"/>
                </a:lnTo>
                <a:close/>
              </a:path>
            </a:pathLst>
          </a:custGeom>
          <a:solidFill>
            <a:srgbClr val="A8A8A7"/>
          </a:solidFill>
        </p:spPr>
        <p:txBody>
          <a:bodyPr wrap="square" lIns="0" tIns="0" rIns="0" bIns="0" rtlCol="0"/>
          <a:lstStyle/>
          <a:p>
            <a:endParaRPr/>
          </a:p>
        </p:txBody>
      </p:sp>
      <p:sp>
        <p:nvSpPr>
          <p:cNvPr id="29" name="bk object 29"/>
          <p:cNvSpPr/>
          <p:nvPr/>
        </p:nvSpPr>
        <p:spPr>
          <a:xfrm>
            <a:off x="7623887" y="6446035"/>
            <a:ext cx="69215" cy="17780"/>
          </a:xfrm>
          <a:custGeom>
            <a:avLst/>
            <a:gdLst/>
            <a:ahLst/>
            <a:cxnLst/>
            <a:rect l="l" t="t" r="r" b="b"/>
            <a:pathLst>
              <a:path w="69215" h="17779">
                <a:moveTo>
                  <a:pt x="68948" y="0"/>
                </a:moveTo>
                <a:lnTo>
                  <a:pt x="0" y="0"/>
                </a:lnTo>
                <a:lnTo>
                  <a:pt x="0" y="17589"/>
                </a:lnTo>
                <a:lnTo>
                  <a:pt x="68948" y="17589"/>
                </a:lnTo>
                <a:lnTo>
                  <a:pt x="68948" y="0"/>
                </a:lnTo>
                <a:close/>
              </a:path>
            </a:pathLst>
          </a:custGeom>
          <a:solidFill>
            <a:srgbClr val="A8A8A7"/>
          </a:solidFill>
        </p:spPr>
        <p:txBody>
          <a:bodyPr wrap="square" lIns="0" tIns="0" rIns="0" bIns="0" rtlCol="0"/>
          <a:lstStyle/>
          <a:p>
            <a:endParaRPr/>
          </a:p>
        </p:txBody>
      </p:sp>
      <p:sp>
        <p:nvSpPr>
          <p:cNvPr id="30" name="bk object 30"/>
          <p:cNvSpPr/>
          <p:nvPr/>
        </p:nvSpPr>
        <p:spPr>
          <a:xfrm>
            <a:off x="7725991" y="6446038"/>
            <a:ext cx="65417" cy="88950"/>
          </a:xfrm>
          <a:prstGeom prst="rect">
            <a:avLst/>
          </a:prstGeom>
          <a:blipFill>
            <a:blip r:embed="rId8" cstate="print"/>
            <a:stretch>
              <a:fillRect/>
            </a:stretch>
          </a:blipFill>
        </p:spPr>
        <p:txBody>
          <a:bodyPr wrap="square" lIns="0" tIns="0" rIns="0" bIns="0" rtlCol="0"/>
          <a:lstStyle/>
          <a:p>
            <a:endParaRPr/>
          </a:p>
        </p:txBody>
      </p:sp>
      <p:sp>
        <p:nvSpPr>
          <p:cNvPr id="31" name="bk object 31"/>
          <p:cNvSpPr/>
          <p:nvPr/>
        </p:nvSpPr>
        <p:spPr>
          <a:xfrm>
            <a:off x="7834328" y="6446039"/>
            <a:ext cx="76746" cy="88950"/>
          </a:xfrm>
          <a:prstGeom prst="rect">
            <a:avLst/>
          </a:prstGeom>
          <a:blipFill>
            <a:blip r:embed="rId9" cstate="print"/>
            <a:stretch>
              <a:fillRect/>
            </a:stretch>
          </a:blipFill>
        </p:spPr>
        <p:txBody>
          <a:bodyPr wrap="square" lIns="0" tIns="0" rIns="0" bIns="0" rtlCol="0"/>
          <a:lstStyle/>
          <a:p>
            <a:endParaRPr/>
          </a:p>
        </p:txBody>
      </p:sp>
      <p:sp>
        <p:nvSpPr>
          <p:cNvPr id="32" name="bk object 32"/>
          <p:cNvSpPr/>
          <p:nvPr/>
        </p:nvSpPr>
        <p:spPr>
          <a:xfrm>
            <a:off x="7950991" y="6446038"/>
            <a:ext cx="83502" cy="88950"/>
          </a:xfrm>
          <a:prstGeom prst="rect">
            <a:avLst/>
          </a:prstGeom>
          <a:blipFill>
            <a:blip r:embed="rId10" cstate="print"/>
            <a:stretch>
              <a:fillRect/>
            </a:stretch>
          </a:blipFill>
        </p:spPr>
        <p:txBody>
          <a:bodyPr wrap="square" lIns="0" tIns="0" rIns="0" bIns="0" rtlCol="0"/>
          <a:lstStyle/>
          <a:p>
            <a:endParaRPr/>
          </a:p>
        </p:txBody>
      </p:sp>
      <p:sp>
        <p:nvSpPr>
          <p:cNvPr id="33" name="bk object 33"/>
          <p:cNvSpPr/>
          <p:nvPr/>
        </p:nvSpPr>
        <p:spPr>
          <a:xfrm>
            <a:off x="8062836" y="6446035"/>
            <a:ext cx="180409" cy="88963"/>
          </a:xfrm>
          <a:prstGeom prst="rect">
            <a:avLst/>
          </a:prstGeom>
          <a:blipFill>
            <a:blip r:embed="rId11" cstate="print"/>
            <a:stretch>
              <a:fillRect/>
            </a:stretch>
          </a:blipFill>
        </p:spPr>
        <p:txBody>
          <a:bodyPr wrap="square" lIns="0" tIns="0" rIns="0" bIns="0" rtlCol="0"/>
          <a:lstStyle/>
          <a:p>
            <a:endParaRPr/>
          </a:p>
        </p:txBody>
      </p:sp>
      <p:sp>
        <p:nvSpPr>
          <p:cNvPr id="34" name="bk object 34"/>
          <p:cNvSpPr/>
          <p:nvPr/>
        </p:nvSpPr>
        <p:spPr>
          <a:xfrm>
            <a:off x="8287721" y="6446037"/>
            <a:ext cx="0" cy="89535"/>
          </a:xfrm>
          <a:custGeom>
            <a:avLst/>
            <a:gdLst/>
            <a:ahLst/>
            <a:cxnLst/>
            <a:rect l="l" t="t" r="r" b="b"/>
            <a:pathLst>
              <a:path h="89534">
                <a:moveTo>
                  <a:pt x="0" y="0"/>
                </a:moveTo>
                <a:lnTo>
                  <a:pt x="0" y="88950"/>
                </a:lnTo>
              </a:path>
            </a:pathLst>
          </a:custGeom>
          <a:ln w="24193">
            <a:solidFill>
              <a:srgbClr val="A8A8A7"/>
            </a:solidFill>
          </a:ln>
        </p:spPr>
        <p:txBody>
          <a:bodyPr wrap="square" lIns="0" tIns="0" rIns="0" bIns="0" rtlCol="0"/>
          <a:lstStyle/>
          <a:p>
            <a:endParaRPr/>
          </a:p>
        </p:txBody>
      </p:sp>
      <p:sp>
        <p:nvSpPr>
          <p:cNvPr id="35" name="bk object 35"/>
          <p:cNvSpPr/>
          <p:nvPr/>
        </p:nvSpPr>
        <p:spPr>
          <a:xfrm>
            <a:off x="8335582" y="6444512"/>
            <a:ext cx="91046" cy="92011"/>
          </a:xfrm>
          <a:prstGeom prst="rect">
            <a:avLst/>
          </a:prstGeom>
          <a:blipFill>
            <a:blip r:embed="rId12" cstate="print"/>
            <a:stretch>
              <a:fillRect/>
            </a:stretch>
          </a:blipFill>
        </p:spPr>
        <p:txBody>
          <a:bodyPr wrap="square" lIns="0" tIns="0" rIns="0" bIns="0" rtlCol="0"/>
          <a:lstStyle/>
          <a:p>
            <a:endParaRPr/>
          </a:p>
        </p:txBody>
      </p:sp>
      <p:sp>
        <p:nvSpPr>
          <p:cNvPr id="36" name="bk object 36"/>
          <p:cNvSpPr/>
          <p:nvPr/>
        </p:nvSpPr>
        <p:spPr>
          <a:xfrm>
            <a:off x="8464207" y="6446038"/>
            <a:ext cx="83502" cy="88950"/>
          </a:xfrm>
          <a:prstGeom prst="rect">
            <a:avLst/>
          </a:prstGeom>
          <a:blipFill>
            <a:blip r:embed="rId10" cstate="print"/>
            <a:stretch>
              <a:fillRect/>
            </a:stretch>
          </a:blipFill>
        </p:spPr>
        <p:txBody>
          <a:bodyPr wrap="square" lIns="0" tIns="0" rIns="0" bIns="0" rtlCol="0"/>
          <a:lstStyle/>
          <a:p>
            <a:endParaRPr/>
          </a:p>
        </p:txBody>
      </p:sp>
      <p:sp>
        <p:nvSpPr>
          <p:cNvPr id="37" name="bk object 37"/>
          <p:cNvSpPr/>
          <p:nvPr/>
        </p:nvSpPr>
        <p:spPr>
          <a:xfrm>
            <a:off x="8581253" y="6446037"/>
            <a:ext cx="99110" cy="88950"/>
          </a:xfrm>
          <a:prstGeom prst="rect">
            <a:avLst/>
          </a:prstGeom>
          <a:blipFill>
            <a:blip r:embed="rId13" cstate="print"/>
            <a:stretch>
              <a:fillRect/>
            </a:stretch>
          </a:blipFill>
        </p:spPr>
        <p:txBody>
          <a:bodyPr wrap="square" lIns="0" tIns="0" rIns="0" bIns="0" rtlCol="0"/>
          <a:lstStyle/>
          <a:p>
            <a:endParaRPr/>
          </a:p>
        </p:txBody>
      </p:sp>
      <p:sp>
        <p:nvSpPr>
          <p:cNvPr id="38" name="bk object 38"/>
          <p:cNvSpPr/>
          <p:nvPr/>
        </p:nvSpPr>
        <p:spPr>
          <a:xfrm>
            <a:off x="8713530" y="6446038"/>
            <a:ext cx="62230" cy="89535"/>
          </a:xfrm>
          <a:custGeom>
            <a:avLst/>
            <a:gdLst/>
            <a:ahLst/>
            <a:cxnLst/>
            <a:rect l="l" t="t" r="r" b="b"/>
            <a:pathLst>
              <a:path w="62229" h="89534">
                <a:moveTo>
                  <a:pt x="24193" y="0"/>
                </a:moveTo>
                <a:lnTo>
                  <a:pt x="0" y="0"/>
                </a:lnTo>
                <a:lnTo>
                  <a:pt x="0" y="88950"/>
                </a:lnTo>
                <a:lnTo>
                  <a:pt x="61645" y="88950"/>
                </a:lnTo>
                <a:lnTo>
                  <a:pt x="61645" y="71374"/>
                </a:lnTo>
                <a:lnTo>
                  <a:pt x="24193" y="71374"/>
                </a:lnTo>
                <a:lnTo>
                  <a:pt x="24193" y="0"/>
                </a:lnTo>
                <a:close/>
              </a:path>
            </a:pathLst>
          </a:custGeom>
          <a:solidFill>
            <a:srgbClr val="A8A8A7"/>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11/30/2022</a:t>
            </a:fld>
            <a:endParaRPr lang="en-US"/>
          </a:p>
        </p:txBody>
      </p:sp>
      <p:sp>
        <p:nvSpPr>
          <p:cNvPr id="4" name="Holder 4"/>
          <p:cNvSpPr>
            <a:spLocks noGrp="1"/>
          </p:cNvSpPr>
          <p:nvPr>
            <p:ph type="sldNum" sz="quarter" idx="7"/>
          </p:nvPr>
        </p:nvSpPr>
        <p:spPr/>
        <p:txBody>
          <a:bodyPr lIns="0" tIns="0" rIns="0" bIns="0"/>
          <a:lstStyle>
            <a:lvl1pPr>
              <a:defRPr sz="1000" b="1" i="0">
                <a:solidFill>
                  <a:schemeClr val="bg1"/>
                </a:solidFill>
                <a:latin typeface="Frutiger-Bold"/>
                <a:cs typeface="Frutiger-Bold"/>
              </a:defRPr>
            </a:lvl1pPr>
          </a:lstStyle>
          <a:p>
            <a:pPr marL="25400">
              <a:lnSpc>
                <a:spcPct val="100000"/>
              </a:lnSpc>
              <a:spcBef>
                <a:spcPts val="35"/>
              </a:spcBef>
            </a:pPr>
            <a:fld id="{81D60167-4931-47E6-BA6A-407CBD079E47}" type="slidenum">
              <a:rPr dirty="0"/>
              <a:t>‹Nr.›</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116710" y="2806367"/>
            <a:ext cx="4910579" cy="756920"/>
          </a:xfrm>
          <a:prstGeom prst="rect">
            <a:avLst/>
          </a:prstGeom>
        </p:spPr>
        <p:txBody>
          <a:bodyPr wrap="square" lIns="0" tIns="0" rIns="0" bIns="0">
            <a:spAutoFit/>
          </a:bodyPr>
          <a:lstStyle>
            <a:lvl1pPr>
              <a:defRPr sz="4800" b="1" i="0">
                <a:solidFill>
                  <a:schemeClr val="bg1"/>
                </a:solidFill>
                <a:latin typeface="Frutiger-Bold"/>
                <a:cs typeface="Frutiger-Bold"/>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11/30/2022</a:t>
            </a:fld>
            <a:endParaRPr lang="en-US"/>
          </a:p>
        </p:txBody>
      </p:sp>
      <p:sp>
        <p:nvSpPr>
          <p:cNvPr id="6" name="Holder 6"/>
          <p:cNvSpPr>
            <a:spLocks noGrp="1"/>
          </p:cNvSpPr>
          <p:nvPr>
            <p:ph type="sldNum" sz="quarter" idx="7"/>
          </p:nvPr>
        </p:nvSpPr>
        <p:spPr>
          <a:xfrm>
            <a:off x="334599" y="6397957"/>
            <a:ext cx="121920" cy="172720"/>
          </a:xfrm>
          <a:prstGeom prst="rect">
            <a:avLst/>
          </a:prstGeom>
        </p:spPr>
        <p:txBody>
          <a:bodyPr wrap="square" lIns="0" tIns="0" rIns="0" bIns="0">
            <a:spAutoFit/>
          </a:bodyPr>
          <a:lstStyle>
            <a:lvl1pPr>
              <a:defRPr sz="1000" b="1" i="0">
                <a:solidFill>
                  <a:schemeClr val="bg1"/>
                </a:solidFill>
                <a:latin typeface="Frutiger-Bold"/>
                <a:cs typeface="Frutiger-Bold"/>
              </a:defRPr>
            </a:lvl1pPr>
          </a:lstStyle>
          <a:p>
            <a:pPr marL="25400">
              <a:lnSpc>
                <a:spcPct val="100000"/>
              </a:lnSpc>
              <a:spcBef>
                <a:spcPts val="35"/>
              </a:spcBef>
            </a:pPr>
            <a:fld id="{81D60167-4931-47E6-BA6A-407CBD079E47}" type="slidenum">
              <a:rPr dirty="0"/>
              <a:t>‹Nr.›</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10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10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0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0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www.youtube.com/watch?v=5565_W4dTAk" TargetMode="External"/><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openxmlformats.org/officeDocument/2006/relationships/image" Target="../media/image16.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4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ZJZ3CJWKOpQ" TargetMode="External"/><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5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5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5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5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6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6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6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6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7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7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7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8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8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8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8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9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9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9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9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9997" y="179997"/>
            <a:ext cx="8784590" cy="6498590"/>
          </a:xfrm>
          <a:custGeom>
            <a:avLst/>
            <a:gdLst/>
            <a:ahLst/>
            <a:cxnLst/>
            <a:rect l="l" t="t" r="r" b="b"/>
            <a:pathLst>
              <a:path w="8784590" h="6498590">
                <a:moveTo>
                  <a:pt x="0" y="6498005"/>
                </a:moveTo>
                <a:lnTo>
                  <a:pt x="8784005" y="6498005"/>
                </a:lnTo>
                <a:lnTo>
                  <a:pt x="8784005" y="0"/>
                </a:lnTo>
                <a:lnTo>
                  <a:pt x="0" y="0"/>
                </a:lnTo>
                <a:lnTo>
                  <a:pt x="0" y="6498005"/>
                </a:lnTo>
                <a:close/>
              </a:path>
            </a:pathLst>
          </a:custGeom>
          <a:solidFill>
            <a:srgbClr val="EF7D00"/>
          </a:solidFill>
        </p:spPr>
        <p:txBody>
          <a:bodyPr wrap="square" lIns="0" tIns="0" rIns="0" bIns="0" rtlCol="0"/>
          <a:lstStyle/>
          <a:p>
            <a:endParaRPr dirty="0"/>
          </a:p>
        </p:txBody>
      </p:sp>
      <p:sp>
        <p:nvSpPr>
          <p:cNvPr id="3" name="object 3"/>
          <p:cNvSpPr txBox="1">
            <a:spLocks noGrp="1"/>
          </p:cNvSpPr>
          <p:nvPr>
            <p:ph type="title"/>
          </p:nvPr>
        </p:nvSpPr>
        <p:spPr>
          <a:xfrm>
            <a:off x="1475656" y="2711192"/>
            <a:ext cx="6343722" cy="1797928"/>
          </a:xfrm>
          <a:prstGeom prst="rect">
            <a:avLst/>
          </a:prstGeom>
        </p:spPr>
        <p:txBody>
          <a:bodyPr vert="horz" wrap="square" lIns="0" tIns="12700" rIns="0" bIns="0" rtlCol="0">
            <a:spAutoFit/>
          </a:bodyPr>
          <a:lstStyle/>
          <a:p>
            <a:pPr marL="12700" algn="ctr">
              <a:lnSpc>
                <a:spcPct val="100000"/>
              </a:lnSpc>
              <a:spcBef>
                <a:spcPts val="100"/>
              </a:spcBef>
            </a:pPr>
            <a:r>
              <a:rPr lang="de-DE" sz="5800" spc="30" dirty="0" smtClean="0"/>
              <a:t>#KOLPINGWIRKT</a:t>
            </a:r>
            <a:br>
              <a:rPr lang="de-DE" sz="5800" spc="30" dirty="0" smtClean="0"/>
            </a:br>
            <a:r>
              <a:rPr lang="de-DE" sz="5800" spc="30" dirty="0" smtClean="0"/>
              <a:t> </a:t>
            </a:r>
            <a:endParaRPr sz="5800" spc="30" dirty="0"/>
          </a:p>
        </p:txBody>
      </p:sp>
      <p:sp>
        <p:nvSpPr>
          <p:cNvPr id="29" name="object 29"/>
          <p:cNvSpPr/>
          <p:nvPr/>
        </p:nvSpPr>
        <p:spPr>
          <a:xfrm>
            <a:off x="3586776" y="6309250"/>
            <a:ext cx="1028506" cy="200701"/>
          </a:xfrm>
          <a:prstGeom prst="rect">
            <a:avLst/>
          </a:prstGeom>
          <a:blipFill>
            <a:blip r:embed="rId2" cstate="print"/>
            <a:stretch>
              <a:fillRect/>
            </a:stretch>
          </a:blipFill>
        </p:spPr>
        <p:txBody>
          <a:bodyPr wrap="square" lIns="0" tIns="0" rIns="0" bIns="0" rtlCol="0"/>
          <a:lstStyle/>
          <a:p>
            <a:endParaRPr/>
          </a:p>
        </p:txBody>
      </p:sp>
      <p:sp>
        <p:nvSpPr>
          <p:cNvPr id="30" name="object 30"/>
          <p:cNvSpPr/>
          <p:nvPr/>
        </p:nvSpPr>
        <p:spPr>
          <a:xfrm>
            <a:off x="4722747" y="6310692"/>
            <a:ext cx="232821" cy="109207"/>
          </a:xfrm>
          <a:prstGeom prst="rect">
            <a:avLst/>
          </a:prstGeom>
          <a:blipFill>
            <a:blip r:embed="rId3" cstate="print"/>
            <a:stretch>
              <a:fillRect/>
            </a:stretch>
          </a:blipFill>
        </p:spPr>
        <p:txBody>
          <a:bodyPr wrap="square" lIns="0" tIns="0" rIns="0" bIns="0" rtlCol="0"/>
          <a:lstStyle/>
          <a:p>
            <a:endParaRPr/>
          </a:p>
        </p:txBody>
      </p:sp>
      <p:sp>
        <p:nvSpPr>
          <p:cNvPr id="31" name="object 31"/>
          <p:cNvSpPr/>
          <p:nvPr/>
        </p:nvSpPr>
        <p:spPr>
          <a:xfrm>
            <a:off x="5062029" y="6234868"/>
            <a:ext cx="490109" cy="170267"/>
          </a:xfrm>
          <a:prstGeom prst="rect">
            <a:avLst/>
          </a:prstGeom>
          <a:blipFill>
            <a:blip r:embed="rId4" cstate="print"/>
            <a:stretch>
              <a:fillRect/>
            </a:stretch>
          </a:blipFill>
        </p:spPr>
        <p:txBody>
          <a:bodyPr wrap="square" lIns="0" tIns="0" rIns="0" bIns="0" rtlCol="0"/>
          <a:lstStyle/>
          <a:p>
            <a:endParaRPr/>
          </a:p>
        </p:txBody>
      </p:sp>
      <p:pic>
        <p:nvPicPr>
          <p:cNvPr id="35" name="Grafik 34">
            <a:extLst>
              <a:ext uri="{FF2B5EF4-FFF2-40B4-BE49-F238E27FC236}">
                <a16:creationId xmlns:a16="http://schemas.microsoft.com/office/drawing/2014/main" id="{C919FC0E-EDA0-9E4A-BCCD-4D8B7B9F7B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Uganda	</a:t>
            </a:r>
            <a:endParaRPr sz="2500" dirty="0">
              <a:latin typeface="Frutiger-Roman"/>
              <a:cs typeface="Frutiger-Roman"/>
            </a:endParaRPr>
          </a:p>
        </p:txBody>
      </p:sp>
      <p:sp>
        <p:nvSpPr>
          <p:cNvPr id="27" name="object 27"/>
          <p:cNvSpPr txBox="1">
            <a:spLocks noGrp="1"/>
          </p:cNvSpPr>
          <p:nvPr>
            <p:ph type="sldNum" sz="quarter" idx="7"/>
          </p:nvPr>
        </p:nvSpPr>
        <p:spPr>
          <a:xfrm>
            <a:off x="334599" y="6397957"/>
            <a:ext cx="121920"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10</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3" name="Rechteck 2"/>
          <p:cNvSpPr/>
          <p:nvPr/>
        </p:nvSpPr>
        <p:spPr>
          <a:xfrm>
            <a:off x="179997" y="1036885"/>
            <a:ext cx="8784590" cy="3416320"/>
          </a:xfrm>
          <a:prstGeom prst="rect">
            <a:avLst/>
          </a:prstGeom>
        </p:spPr>
        <p:txBody>
          <a:bodyPr wrap="square">
            <a:spAutoFit/>
          </a:bodyPr>
          <a:lstStyle/>
          <a:p>
            <a:r>
              <a:rPr lang="de-DE" dirty="0" smtClean="0">
                <a:latin typeface="Frutiger LT Std 45 Light" panose="020B0402020204020204" pitchFamily="34" charset="0"/>
              </a:rPr>
              <a:t>Kolping </a:t>
            </a:r>
            <a:r>
              <a:rPr lang="de-DE" dirty="0">
                <a:latin typeface="Frutiger LT Std 45 Light" panose="020B0402020204020204" pitchFamily="34" charset="0"/>
              </a:rPr>
              <a:t>Uganda hat eine führende Rolle übernommen, um gegen die Auswirkungen des Klimawandels widerstandsfähiger zu werden und diese abzumildern.</a:t>
            </a:r>
          </a:p>
          <a:p>
            <a:r>
              <a:rPr lang="de-DE" dirty="0">
                <a:latin typeface="Frutiger LT Std 45 Light" panose="020B0402020204020204" pitchFamily="34" charset="0"/>
              </a:rPr>
              <a:t>Das </a:t>
            </a:r>
            <a:r>
              <a:rPr lang="de-DE" dirty="0" smtClean="0">
                <a:latin typeface="Frutiger LT Std 45 Light" panose="020B0402020204020204" pitchFamily="34" charset="0"/>
              </a:rPr>
              <a:t>Kolpingwerk </a:t>
            </a:r>
            <a:r>
              <a:rPr lang="de-DE" dirty="0">
                <a:latin typeface="Frutiger LT Std 45 Light" panose="020B0402020204020204" pitchFamily="34" charset="0"/>
              </a:rPr>
              <a:t>hat den Gemeinden Wassertanks und Bewässerungsanlagen zur Verfügung gestellt, um den Zugang zu Wasser für den häuslichen Gebrauch sowie die Pflanzenproduktion zu verbessern.</a:t>
            </a:r>
          </a:p>
          <a:p>
            <a:r>
              <a:rPr lang="de-DE" dirty="0">
                <a:latin typeface="Frutiger LT Std 45 Light" panose="020B0402020204020204" pitchFamily="34" charset="0"/>
              </a:rPr>
              <a:t>Darüber hinaus wurden hochwertige Saatgutsorten und die Haltung von Nutztieren für eine nachhaltige und natürliche Pflanzenproduktion eingeführt.</a:t>
            </a:r>
          </a:p>
          <a:p>
            <a:r>
              <a:rPr lang="de-DE" dirty="0">
                <a:latin typeface="Frutiger LT Std 45 Light" panose="020B0402020204020204" pitchFamily="34" charset="0"/>
              </a:rPr>
              <a:t>Außerdem werden die </a:t>
            </a:r>
            <a:r>
              <a:rPr lang="de-DE" dirty="0" smtClean="0">
                <a:latin typeface="Frutiger LT Std 45 Light" panose="020B0402020204020204" pitchFamily="34" charset="0"/>
              </a:rPr>
              <a:t>Kolpingmitglieder</a:t>
            </a:r>
            <a:r>
              <a:rPr lang="de-DE" dirty="0">
                <a:latin typeface="Frutiger LT Std 45 Light" panose="020B0402020204020204" pitchFamily="34" charset="0"/>
              </a:rPr>
              <a:t>, insbesondere Frauen und Jugendliche, darin geschult, energiesparende Öfen zu bauen, um eine rauchfreie Umgebung zu schaffen und weniger Brennholz zu verbrauchen. Die Zubereitung von Speisen gelingt damit zudem einfacher und schneller.</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250798144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Polen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b="0" smtClean="0">
                <a:solidFill>
                  <a:srgbClr val="A5A5A5"/>
                </a:solidFill>
              </a:rPr>
              <a:t>100</a:t>
            </a:fld>
            <a:endParaRPr b="0"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8" name="Rechteck 7"/>
          <p:cNvSpPr/>
          <p:nvPr/>
        </p:nvSpPr>
        <p:spPr>
          <a:xfrm>
            <a:off x="179997" y="1011207"/>
            <a:ext cx="8640475" cy="4247317"/>
          </a:xfrm>
          <a:prstGeom prst="rect">
            <a:avLst/>
          </a:prstGeom>
        </p:spPr>
        <p:txBody>
          <a:bodyPr wrap="square">
            <a:spAutoFit/>
          </a:bodyPr>
          <a:lstStyle/>
          <a:p>
            <a:r>
              <a:rPr lang="pl-PL" dirty="0">
                <a:latin typeface="Frutiger LT Std 45 Light" panose="020B0402020204020204" pitchFamily="34" charset="0"/>
              </a:rPr>
              <a:t>Grażyna  Rzepka-Płachta aus Polen erzählt: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pl-PL" dirty="0" smtClean="0">
                <a:latin typeface="Frutiger LT Std 45 Light" panose="020B0402020204020204" pitchFamily="34" charset="0"/>
              </a:rPr>
              <a:t>„</a:t>
            </a:r>
            <a:r>
              <a:rPr lang="pl-PL" dirty="0">
                <a:latin typeface="Frutiger LT Std 45 Light" panose="020B0402020204020204" pitchFamily="34" charset="0"/>
              </a:rPr>
              <a:t>Als ich vor etwa fünfzehn Jahren von </a:t>
            </a:r>
            <a:r>
              <a:rPr lang="pl-PL" dirty="0" smtClean="0">
                <a:latin typeface="Frutiger LT Std 45 Light" panose="020B0402020204020204" pitchFamily="34" charset="0"/>
              </a:rPr>
              <a:t>Kolping </a:t>
            </a:r>
            <a:r>
              <a:rPr lang="pl-PL" dirty="0">
                <a:latin typeface="Frutiger LT Std 45 Light" panose="020B0402020204020204" pitchFamily="34" charset="0"/>
              </a:rPr>
              <a:t>hörte, befand ich mich in einer schwierigen Situation. Ich hatte keine Arbeit. Deshalb war es damals sehr wichtig für mich, dass ich bei </a:t>
            </a:r>
            <a:r>
              <a:rPr lang="pl-PL" dirty="0" smtClean="0">
                <a:latin typeface="Frutiger LT Std 45 Light" panose="020B0402020204020204" pitchFamily="34" charset="0"/>
              </a:rPr>
              <a:t>Kolping </a:t>
            </a:r>
            <a:r>
              <a:rPr lang="pl-PL" dirty="0">
                <a:latin typeface="Frutiger LT Std 45 Light" panose="020B0402020204020204" pitchFamily="34" charset="0"/>
              </a:rPr>
              <a:t>neue Qualifikationen für den Arbeitsmarkt erhielt. In meiner </a:t>
            </a:r>
            <a:r>
              <a:rPr lang="pl-PL" dirty="0" smtClean="0">
                <a:latin typeface="Frutiger LT Std 45 Light" panose="020B0402020204020204" pitchFamily="34" charset="0"/>
              </a:rPr>
              <a:t>Kolpingsfamilie </a:t>
            </a:r>
            <a:r>
              <a:rPr lang="pl-PL" dirty="0">
                <a:latin typeface="Frutiger LT Std 45 Light" panose="020B0402020204020204" pitchFamily="34" charset="0"/>
              </a:rPr>
              <a:t>war ich fasziniert von der familiären Atmosphäre und gegenseitigen Hilfe. Bald begann auch ich, mich in sozialen Projekten und für Obdachlose zu engagieren. Die christlichen Werte und der Gemeinschaftsgeist des </a:t>
            </a:r>
            <a:r>
              <a:rPr lang="pl-PL" dirty="0" smtClean="0">
                <a:latin typeface="Frutiger LT Std 45 Light" panose="020B0402020204020204" pitchFamily="34" charset="0"/>
              </a:rPr>
              <a:t>Kolpingwerkes </a:t>
            </a:r>
            <a:r>
              <a:rPr lang="pl-PL" dirty="0">
                <a:latin typeface="Frutiger LT Std 45 Light" panose="020B0402020204020204" pitchFamily="34" charset="0"/>
              </a:rPr>
              <a:t>haben mich fasziniert. So habe ich mich voll und ganz in den Aufbau des polnischen </a:t>
            </a:r>
            <a:r>
              <a:rPr lang="pl-PL" dirty="0" smtClean="0">
                <a:latin typeface="Frutiger LT Std 45 Light" panose="020B0402020204020204" pitchFamily="34" charset="0"/>
              </a:rPr>
              <a:t>Kolpingwerkes </a:t>
            </a:r>
            <a:r>
              <a:rPr lang="pl-PL" dirty="0">
                <a:latin typeface="Frutiger LT Std 45 Light" panose="020B0402020204020204" pitchFamily="34" charset="0"/>
              </a:rPr>
              <a:t>eingebracht. Wichtig waren mir auch die Auslandsreisen mit </a:t>
            </a:r>
            <a:r>
              <a:rPr lang="pl-PL" dirty="0" smtClean="0">
                <a:latin typeface="Frutiger LT Std 45 Light" panose="020B0402020204020204" pitchFamily="34" charset="0"/>
              </a:rPr>
              <a:t>Kolping, </a:t>
            </a:r>
            <a:r>
              <a:rPr lang="pl-PL" dirty="0">
                <a:latin typeface="Frutiger LT Std 45 Light" panose="020B0402020204020204" pitchFamily="34" charset="0"/>
              </a:rPr>
              <a:t>die es mir ermöglichten, mich für andere Gemeinschaften und Kulturen zu öffnen. Ich beteiligte mich an Hilfsaktionen, beispielsweise für Solaranlagen in Uganda, oder für den Vertrieb des Tatico-Kaffees aus Honduras. Nach all diesen Jahren bei </a:t>
            </a:r>
            <a:r>
              <a:rPr lang="pl-PL" dirty="0" smtClean="0">
                <a:latin typeface="Frutiger LT Std 45 Light" panose="020B0402020204020204" pitchFamily="34" charset="0"/>
              </a:rPr>
              <a:t>Kolping </a:t>
            </a:r>
            <a:r>
              <a:rPr lang="pl-PL" dirty="0">
                <a:latin typeface="Frutiger LT Std 45 Light" panose="020B0402020204020204" pitchFamily="34" charset="0"/>
              </a:rPr>
              <a:t>ist meine Faszination für die Person Adolph </a:t>
            </a:r>
            <a:r>
              <a:rPr lang="pl-PL" dirty="0" smtClean="0">
                <a:latin typeface="Frutiger LT Std 45 Light" panose="020B0402020204020204" pitchFamily="34" charset="0"/>
              </a:rPr>
              <a:t>Kolping </a:t>
            </a:r>
            <a:r>
              <a:rPr lang="pl-PL" dirty="0">
                <a:latin typeface="Frutiger LT Std 45 Light" panose="020B0402020204020204" pitchFamily="34" charset="0"/>
              </a:rPr>
              <a:t>und die Bewunderung für die Arbeit des </a:t>
            </a:r>
            <a:r>
              <a:rPr lang="pl-PL" dirty="0" smtClean="0">
                <a:latin typeface="Frutiger LT Std 45 Light" panose="020B0402020204020204" pitchFamily="34" charset="0"/>
              </a:rPr>
              <a:t>Kolpingwerkes </a:t>
            </a:r>
            <a:r>
              <a:rPr lang="pl-PL" dirty="0">
                <a:latin typeface="Frutiger LT Std 45 Light" panose="020B0402020204020204" pitchFamily="34" charset="0"/>
              </a:rPr>
              <a:t>ungebrochen: </a:t>
            </a:r>
            <a:r>
              <a:rPr lang="pl-PL" dirty="0" smtClean="0">
                <a:latin typeface="Frutiger LT Std 45 Light" panose="020B0402020204020204" pitchFamily="34" charset="0"/>
              </a:rPr>
              <a:t>Kolping </a:t>
            </a:r>
            <a:r>
              <a:rPr lang="pl-PL" dirty="0">
                <a:latin typeface="Frutiger LT Std 45 Light" panose="020B0402020204020204" pitchFamily="34" charset="0"/>
              </a:rPr>
              <a:t>hat mir vor 15 Jahren geholfen – und jetzt, in diesen schwierigen Zeiten, fühle ich mich auch nicht allein.” </a:t>
            </a:r>
            <a:endParaRPr lang="de-DE" dirty="0">
              <a:latin typeface="Frutiger LT Std 45 Light" panose="020B0402020204020204" pitchFamily="34" charset="0"/>
            </a:endParaRPr>
          </a:p>
        </p:txBody>
      </p:sp>
    </p:spTree>
    <p:extLst>
      <p:ext uri="{BB962C8B-B14F-4D97-AF65-F5344CB8AC3E}">
        <p14:creationId xmlns:p14="http://schemas.microsoft.com/office/powerpoint/2010/main" val="92233309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Indien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1218" y="764704"/>
            <a:ext cx="5869054" cy="5869054"/>
          </a:xfrm>
          <a:prstGeom prst="rect">
            <a:avLst/>
          </a:prstGeom>
        </p:spPr>
      </p:pic>
    </p:spTree>
    <p:extLst>
      <p:ext uri="{BB962C8B-B14F-4D97-AF65-F5344CB8AC3E}">
        <p14:creationId xmlns:p14="http://schemas.microsoft.com/office/powerpoint/2010/main" val="216667884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Indien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b="0" smtClean="0">
                <a:solidFill>
                  <a:srgbClr val="A5A5A5"/>
                </a:solidFill>
              </a:rPr>
              <a:t>102</a:t>
            </a:fld>
            <a:endParaRPr b="0"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8" name="Rechteck 7"/>
          <p:cNvSpPr/>
          <p:nvPr/>
        </p:nvSpPr>
        <p:spPr>
          <a:xfrm>
            <a:off x="179997" y="1011207"/>
            <a:ext cx="8640475" cy="4801314"/>
          </a:xfrm>
          <a:prstGeom prst="rect">
            <a:avLst/>
          </a:prstGeom>
        </p:spPr>
        <p:txBody>
          <a:bodyPr wrap="square">
            <a:spAutoFit/>
          </a:bodyPr>
          <a:lstStyle/>
          <a:p>
            <a:r>
              <a:rPr lang="de-DE" dirty="0">
                <a:latin typeface="Frutiger LT Std 45 Light" panose="020B0402020204020204" pitchFamily="34" charset="0"/>
              </a:rPr>
              <a:t>„Eine Toilette im Haus ist unser Grundrecht“, fordert Frau Bai aus der </a:t>
            </a:r>
            <a:r>
              <a:rPr lang="de-DE" dirty="0" err="1">
                <a:latin typeface="Frutiger LT Std 45 Light" panose="020B0402020204020204" pitchFamily="34" charset="0"/>
              </a:rPr>
              <a:t>Kolpingsfamilie</a:t>
            </a:r>
            <a:r>
              <a:rPr lang="de-DE" dirty="0">
                <a:latin typeface="Frutiger LT Std 45 Light" panose="020B0402020204020204" pitchFamily="34" charset="0"/>
              </a:rPr>
              <a:t> </a:t>
            </a:r>
            <a:r>
              <a:rPr lang="de-DE" dirty="0" err="1">
                <a:latin typeface="Frutiger LT Std 45 Light" panose="020B0402020204020204" pitchFamily="34" charset="0"/>
              </a:rPr>
              <a:t>Sacred</a:t>
            </a:r>
            <a:r>
              <a:rPr lang="de-DE" dirty="0">
                <a:latin typeface="Frutiger LT Std 45 Light" panose="020B0402020204020204" pitchFamily="34" charset="0"/>
              </a:rPr>
              <a:t> Heart in </a:t>
            </a:r>
            <a:r>
              <a:rPr lang="de-DE" dirty="0" err="1">
                <a:latin typeface="Frutiger LT Std 45 Light" panose="020B0402020204020204" pitchFamily="34" charset="0"/>
              </a:rPr>
              <a:t>Kuzhithurai</a:t>
            </a:r>
            <a:r>
              <a:rPr lang="de-DE" dirty="0">
                <a:latin typeface="Frutiger LT Std 45 Light" panose="020B0402020204020204" pitchFamily="34" charset="0"/>
              </a:rPr>
              <a:t>. </a:t>
            </a:r>
          </a:p>
          <a:p>
            <a:r>
              <a:rPr lang="de-DE" dirty="0">
                <a:latin typeface="Frutiger LT Std 45 Light" panose="020B0402020204020204" pitchFamily="34" charset="0"/>
              </a:rPr>
              <a:t>Toiletten im eigenen Haus sind nicht nur ein Gebäude, sondern ein Symbol, das für Privatsphäre und Menschenwürde steht. Angemessene sanitäre Einrichtungen sind neben Nahrung, Kleidung und einem Dach über dem Kopf eine der Grundbedürfnisse des Menschen. Leider müssen viele Menschen im Freien ihre Notdurft verrichten. Frauen sind direkte Opfer dieser Situation und das Fehlen von Toiletten im Haus setzt Frauen großen Gesundheitsrisiken und sexueller Gewalt aus. </a:t>
            </a:r>
          </a:p>
          <a:p>
            <a:r>
              <a:rPr lang="de-DE" dirty="0">
                <a:latin typeface="Frutiger LT Std 45 Light" panose="020B0402020204020204" pitchFamily="34" charset="0"/>
              </a:rPr>
              <a:t>Kolping Indien reagierte diese Situation mit dem „</a:t>
            </a:r>
            <a:r>
              <a:rPr lang="de-DE" dirty="0" err="1">
                <a:latin typeface="Frutiger LT Std 45 Light" panose="020B0402020204020204" pitchFamily="34" charset="0"/>
              </a:rPr>
              <a:t>Sanitation</a:t>
            </a:r>
            <a:r>
              <a:rPr lang="de-DE" dirty="0">
                <a:latin typeface="Frutiger LT Std 45 Light" panose="020B0402020204020204" pitchFamily="34" charset="0"/>
              </a:rPr>
              <a:t> Assistance Project“ und Kolping Indien ermöglichte 3.271 Familien den Bau von Haushaltstoiletten.  </a:t>
            </a:r>
          </a:p>
          <a:p>
            <a:r>
              <a:rPr lang="de-DE" dirty="0">
                <a:latin typeface="Frutiger LT Std 45 Light" panose="020B0402020204020204" pitchFamily="34" charset="0"/>
              </a:rPr>
              <a:t>Eine dieser Frauen war Frau Bai aus der </a:t>
            </a:r>
            <a:r>
              <a:rPr lang="de-DE" dirty="0" err="1">
                <a:latin typeface="Frutiger LT Std 45 Light" panose="020B0402020204020204" pitchFamily="34" charset="0"/>
              </a:rPr>
              <a:t>Kolpingsfamilie</a:t>
            </a:r>
            <a:r>
              <a:rPr lang="de-DE" dirty="0">
                <a:latin typeface="Frutiger LT Std 45 Light" panose="020B0402020204020204" pitchFamily="34" charset="0"/>
              </a:rPr>
              <a:t> </a:t>
            </a:r>
            <a:r>
              <a:rPr lang="de-DE" dirty="0" err="1">
                <a:latin typeface="Frutiger LT Std 45 Light" panose="020B0402020204020204" pitchFamily="34" charset="0"/>
              </a:rPr>
              <a:t>Sacred</a:t>
            </a:r>
            <a:r>
              <a:rPr lang="de-DE" dirty="0">
                <a:latin typeface="Frutiger LT Std 45 Light" panose="020B0402020204020204" pitchFamily="34" charset="0"/>
              </a:rPr>
              <a:t> Heart in </a:t>
            </a:r>
            <a:r>
              <a:rPr lang="de-DE" dirty="0" err="1">
                <a:latin typeface="Frutiger LT Std 45 Light" panose="020B0402020204020204" pitchFamily="34" charset="0"/>
              </a:rPr>
              <a:t>Kuzhithurai</a:t>
            </a:r>
            <a:r>
              <a:rPr lang="de-DE" dirty="0">
                <a:latin typeface="Frutiger LT Std 45 Light" panose="020B0402020204020204" pitchFamily="34" charset="0"/>
              </a:rPr>
              <a:t>. Konsequent setzte sie sich mit ihrem Ehemann für eine Toilette ein. Ihre Zielstrebigkeit ermöglichte mit Unterstützung von Kolping Indien den Bau einer Toilette und sicherte so ihr und ihren Töchtern einen würdigen Lebensstil.  </a:t>
            </a:r>
          </a:p>
          <a:p>
            <a:r>
              <a:rPr lang="de-DE" dirty="0">
                <a:latin typeface="Frutiger LT Std 45 Light" panose="020B0402020204020204" pitchFamily="34" charset="0"/>
              </a:rPr>
              <a:t> </a:t>
            </a:r>
          </a:p>
          <a:p>
            <a:r>
              <a:rPr lang="de-DE" dirty="0">
                <a:latin typeface="Frutiger LT Std 45 Light" panose="020B0402020204020204" pitchFamily="34" charset="0"/>
              </a:rPr>
              <a:t> </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228478000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Ruanda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754026"/>
            <a:ext cx="5904656" cy="5904656"/>
          </a:xfrm>
          <a:prstGeom prst="rect">
            <a:avLst/>
          </a:prstGeom>
        </p:spPr>
      </p:pic>
    </p:spTree>
    <p:extLst>
      <p:ext uri="{BB962C8B-B14F-4D97-AF65-F5344CB8AC3E}">
        <p14:creationId xmlns:p14="http://schemas.microsoft.com/office/powerpoint/2010/main" val="191733843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Ruanda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b="0" smtClean="0">
                <a:solidFill>
                  <a:srgbClr val="A5A5A5"/>
                </a:solidFill>
              </a:rPr>
              <a:t>104</a:t>
            </a:fld>
            <a:endParaRPr b="0"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8" name="Rechteck 7"/>
          <p:cNvSpPr/>
          <p:nvPr/>
        </p:nvSpPr>
        <p:spPr>
          <a:xfrm>
            <a:off x="179997" y="1011207"/>
            <a:ext cx="8640475" cy="3416320"/>
          </a:xfrm>
          <a:prstGeom prst="rect">
            <a:avLst/>
          </a:prstGeom>
        </p:spPr>
        <p:txBody>
          <a:bodyPr wrap="square">
            <a:spAutoFit/>
          </a:bodyPr>
          <a:lstStyle/>
          <a:p>
            <a:r>
              <a:rPr lang="de-DE" dirty="0">
                <a:latin typeface="Frutiger LT Std 45 Light" panose="020B0402020204020204" pitchFamily="34" charset="0"/>
              </a:rPr>
              <a:t>Bevor die ruandischen Bauern bei </a:t>
            </a:r>
            <a:r>
              <a:rPr lang="de-DE" dirty="0" smtClean="0">
                <a:latin typeface="Frutiger LT Std 45 Light" panose="020B0402020204020204" pitchFamily="34" charset="0"/>
              </a:rPr>
              <a:t>Kolping </a:t>
            </a:r>
            <a:r>
              <a:rPr lang="de-DE" dirty="0">
                <a:latin typeface="Frutiger LT Std 45 Light" panose="020B0402020204020204" pitchFamily="34" charset="0"/>
              </a:rPr>
              <a:t>aktiv mitgearbeitet haben, betrieben sie ihre Landwirtschaft und Viehzucht auf traditionelle Weise. Sie säten ohne Konzept, verwendeten keinen organischen Dünger, bereiteten ihre Felder nicht richtig vor. Ihre Tiere fraßen frei im Gelände, wodurch kein Kuhdung für die Anreicherung von Misthaufen gewonnen werden konnte. So war der Ertrag gering, die Bauern litten oft Hunger.</a:t>
            </a:r>
          </a:p>
          <a:p>
            <a:r>
              <a:rPr lang="de-DE" dirty="0">
                <a:latin typeface="Frutiger LT Std 45 Light" panose="020B0402020204020204" pitchFamily="34" charset="0"/>
              </a:rPr>
              <a:t>Seit </a:t>
            </a:r>
            <a:r>
              <a:rPr lang="de-DE" dirty="0" smtClean="0">
                <a:latin typeface="Frutiger LT Std 45 Light" panose="020B0402020204020204" pitchFamily="34" charset="0"/>
              </a:rPr>
              <a:t>Kolping </a:t>
            </a:r>
            <a:r>
              <a:rPr lang="de-DE" dirty="0">
                <a:latin typeface="Frutiger LT Std 45 Light" panose="020B0402020204020204" pitchFamily="34" charset="0"/>
              </a:rPr>
              <a:t>sie in Ackerbau und Viehzucht ausbildet, hat sich ihre Landwirtschaft von der althergebrachten zu einer moderneren Methodik verbessert. Die Tiere werden nun in Ställen gefüttert und gut behandelt. Durch diesen Fortschritt sind die Feldfrüchte grün und kräftig – und der Ertrag dreimal so hoch. Deshalb produzieren die Bauern nun nicht mehr nur für den eigenen Verzehr, sondern auch für den Marktverkauf.</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379360127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Malawi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rotWithShape="1">
          <a:blip r:embed="rId4">
            <a:extLst>
              <a:ext uri="{28A0092B-C50C-407E-A947-70E740481C1C}">
                <a14:useLocalDpi xmlns:a14="http://schemas.microsoft.com/office/drawing/2010/main" val="0"/>
              </a:ext>
            </a:extLst>
          </a:blip>
          <a:srcRect t="1841"/>
          <a:stretch/>
        </p:blipFill>
        <p:spPr>
          <a:xfrm>
            <a:off x="1100093" y="836712"/>
            <a:ext cx="5942052" cy="5832648"/>
          </a:xfrm>
          <a:prstGeom prst="rect">
            <a:avLst/>
          </a:prstGeom>
        </p:spPr>
      </p:pic>
    </p:spTree>
    <p:extLst>
      <p:ext uri="{BB962C8B-B14F-4D97-AF65-F5344CB8AC3E}">
        <p14:creationId xmlns:p14="http://schemas.microsoft.com/office/powerpoint/2010/main" val="148350165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Malawi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b="0" smtClean="0">
                <a:solidFill>
                  <a:srgbClr val="A5A5A5"/>
                </a:solidFill>
              </a:rPr>
              <a:t>106</a:t>
            </a:fld>
            <a:endParaRPr b="0"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8" name="Rechteck 7"/>
          <p:cNvSpPr/>
          <p:nvPr/>
        </p:nvSpPr>
        <p:spPr>
          <a:xfrm>
            <a:off x="179997" y="1011207"/>
            <a:ext cx="8640475" cy="4524315"/>
          </a:xfrm>
          <a:prstGeom prst="rect">
            <a:avLst/>
          </a:prstGeom>
        </p:spPr>
        <p:txBody>
          <a:bodyPr wrap="square">
            <a:spAutoFit/>
          </a:bodyPr>
          <a:lstStyle/>
          <a:p>
            <a:endParaRPr lang="de-DE" dirty="0">
              <a:latin typeface="Frutiger LT Std 45 Light" panose="020B0402020204020204" pitchFamily="34" charset="0"/>
            </a:endParaRPr>
          </a:p>
          <a:p>
            <a:r>
              <a:rPr lang="de-DE" dirty="0">
                <a:latin typeface="Frutiger LT Std 45 Light" panose="020B0402020204020204" pitchFamily="34" charset="0"/>
              </a:rPr>
              <a:t>Mit Kompost gegen Hunger: Bauern lernen bei KOLPING Malawi verbesserten Ackerbau und ernten doppelt und dreifach</a:t>
            </a:r>
          </a:p>
          <a:p>
            <a:endParaRPr lang="de-DE" dirty="0">
              <a:latin typeface="Frutiger LT Std 45 Light" panose="020B0402020204020204" pitchFamily="34" charset="0"/>
            </a:endParaRPr>
          </a:p>
          <a:p>
            <a:r>
              <a:rPr lang="de-DE" dirty="0">
                <a:latin typeface="Frutiger LT Std 45 Light" panose="020B0402020204020204" pitchFamily="34" charset="0"/>
              </a:rPr>
              <a:t>Die Hauptnahrungsmittel- und Einkommensquelle für die Menschen in Malawi ist die Landwirtschaft. Ein Großteil der Bevölkerung hat aber Jahr für Jahr nicht genügend zu essen. Grund dafür ist oft eine schlechte landwirtschaftliche Bewirtschaftung, die niedrige Ernteerträge zur Folge hat. Dabei ist die Selbstversorgung durch Landwirtschaft absolut lebenswichtig – chemische Düngemittel sind für viele Kleinbauern jedoch zu teuer. Kolping Malawi erkannte den Bedarf einer alternativen kostengünstigen Technologie zur Verbesserung der Bodenfruchtbarkeit und begann damit, seine Mitglieder in der Herstellung von Kompostdünger zu schulen.</a:t>
            </a:r>
          </a:p>
          <a:p>
            <a:endParaRPr lang="de-DE" dirty="0">
              <a:latin typeface="Frutiger LT Std 45 Light" panose="020B0402020204020204" pitchFamily="34" charset="0"/>
            </a:endParaRPr>
          </a:p>
          <a:p>
            <a:r>
              <a:rPr lang="de-DE" dirty="0">
                <a:latin typeface="Frutiger LT Std 45 Light" panose="020B0402020204020204" pitchFamily="34" charset="0"/>
              </a:rPr>
              <a:t>Kolping International hat sich für das wirtschaftliche </a:t>
            </a:r>
            <a:r>
              <a:rPr lang="de-DE" dirty="0" err="1">
                <a:latin typeface="Frutiger LT Std 45 Light" panose="020B0402020204020204" pitchFamily="34" charset="0"/>
              </a:rPr>
              <a:t>Empowerment</a:t>
            </a:r>
            <a:r>
              <a:rPr lang="de-DE" dirty="0">
                <a:latin typeface="Frutiger LT Std 45 Light" panose="020B0402020204020204" pitchFamily="34" charset="0"/>
              </a:rPr>
              <a:t> eingesetzt, indem es Viehwirtschaft, Dorfersparnisse und Kredite durch </a:t>
            </a:r>
            <a:r>
              <a:rPr lang="de-DE" dirty="0" err="1">
                <a:latin typeface="Frutiger LT Std 45 Light" panose="020B0402020204020204" pitchFamily="34" charset="0"/>
              </a:rPr>
              <a:t>Capacity</a:t>
            </a:r>
            <a:r>
              <a:rPr lang="de-DE" dirty="0">
                <a:latin typeface="Frutiger LT Std 45 Light" panose="020B0402020204020204" pitchFamily="34" charset="0"/>
              </a:rPr>
              <a:t> Building gefördert hat, sodass Mitglieder mit niedrigem Einkommen wirtschaftlich unabhängig werden.</a:t>
            </a:r>
            <a:endParaRPr lang="de-DE" dirty="0">
              <a:latin typeface="Frutiger LT Std 45 Light" panose="020B0402020204020204" pitchFamily="34" charset="0"/>
            </a:endParaRPr>
          </a:p>
        </p:txBody>
      </p:sp>
    </p:spTree>
    <p:extLst>
      <p:ext uri="{BB962C8B-B14F-4D97-AF65-F5344CB8AC3E}">
        <p14:creationId xmlns:p14="http://schemas.microsoft.com/office/powerpoint/2010/main" val="118463592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Brasilien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764704"/>
            <a:ext cx="5885871" cy="5885871"/>
          </a:xfrm>
          <a:prstGeom prst="rect">
            <a:avLst/>
          </a:prstGeom>
        </p:spPr>
      </p:pic>
    </p:spTree>
    <p:extLst>
      <p:ext uri="{BB962C8B-B14F-4D97-AF65-F5344CB8AC3E}">
        <p14:creationId xmlns:p14="http://schemas.microsoft.com/office/powerpoint/2010/main" val="61636442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Brasilien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b="0" smtClean="0">
                <a:solidFill>
                  <a:srgbClr val="A5A5A5"/>
                </a:solidFill>
              </a:rPr>
              <a:t>108</a:t>
            </a:fld>
            <a:endParaRPr b="0"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8" name="Rechteck 7"/>
          <p:cNvSpPr/>
          <p:nvPr/>
        </p:nvSpPr>
        <p:spPr>
          <a:xfrm>
            <a:off x="179997" y="1011207"/>
            <a:ext cx="8640475" cy="2400657"/>
          </a:xfrm>
          <a:prstGeom prst="rect">
            <a:avLst/>
          </a:prstGeom>
        </p:spPr>
        <p:txBody>
          <a:bodyPr wrap="square">
            <a:spAutoFit/>
          </a:bodyPr>
          <a:lstStyle/>
          <a:p>
            <a:r>
              <a:rPr lang="de-DE" dirty="0">
                <a:latin typeface="Frutiger LT Std 45 Light" panose="020B0402020204020204" pitchFamily="34" charset="0"/>
              </a:rPr>
              <a:t>Wasser ist Leben: Das Wasserprogram vom Kolping </a:t>
            </a:r>
            <a:r>
              <a:rPr lang="de-DE" dirty="0" smtClean="0">
                <a:latin typeface="Frutiger LT Std 45 Light" panose="020B0402020204020204" pitchFamily="34" charset="0"/>
              </a:rPr>
              <a:t>Brasilien </a:t>
            </a:r>
            <a:r>
              <a:rPr lang="de-DE" dirty="0">
                <a:latin typeface="Frutiger LT Std 45 Light" panose="020B0402020204020204" pitchFamily="34" charset="0"/>
              </a:rPr>
              <a:t>sichert das Überleben der Familien im Nordosten des Landes. Es umfasst Maßnahmen zum Bau von Zisternen und Brunnen sowie Bildungs- und einkommensschaffende Aktivitäten, die ein harmonisches Zusammenleben mit der Umwelt fördern. </a:t>
            </a:r>
            <a:endParaRPr lang="de-DE" dirty="0" smtClean="0">
              <a:latin typeface="Frutiger LT Std 45 Light" panose="020B0402020204020204" pitchFamily="34" charset="0"/>
            </a:endParaRPr>
          </a:p>
          <a:p>
            <a:endParaRPr lang="de-DE" sz="600" dirty="0">
              <a:latin typeface="Frutiger LT Std 45 Light" panose="020B0402020204020204" pitchFamily="34" charset="0"/>
            </a:endParaRPr>
          </a:p>
          <a:p>
            <a:r>
              <a:rPr lang="de-DE" dirty="0" smtClean="0">
                <a:latin typeface="Frutiger LT Std 45 Light" panose="020B0402020204020204" pitchFamily="34" charset="0"/>
              </a:rPr>
              <a:t>José </a:t>
            </a:r>
            <a:r>
              <a:rPr lang="de-DE" dirty="0" err="1">
                <a:latin typeface="Frutiger LT Std 45 Light" panose="020B0402020204020204" pitchFamily="34" charset="0"/>
              </a:rPr>
              <a:t>Edivaldo</a:t>
            </a:r>
            <a:r>
              <a:rPr lang="de-DE" dirty="0">
                <a:latin typeface="Frutiger LT Std 45 Light" panose="020B0402020204020204" pitchFamily="34" charset="0"/>
              </a:rPr>
              <a:t> de </a:t>
            </a:r>
            <a:r>
              <a:rPr lang="de-DE" dirty="0" err="1">
                <a:latin typeface="Frutiger LT Std 45 Light" panose="020B0402020204020204" pitchFamily="34" charset="0"/>
              </a:rPr>
              <a:t>Queiroz</a:t>
            </a:r>
            <a:r>
              <a:rPr lang="de-DE" dirty="0">
                <a:latin typeface="Frutiger LT Std 45 Light" panose="020B0402020204020204" pitchFamily="34" charset="0"/>
              </a:rPr>
              <a:t> und Eleni </a:t>
            </a:r>
            <a:r>
              <a:rPr lang="de-DE" dirty="0" err="1">
                <a:latin typeface="Frutiger LT Std 45 Light" panose="020B0402020204020204" pitchFamily="34" charset="0"/>
              </a:rPr>
              <a:t>Muniz</a:t>
            </a:r>
            <a:r>
              <a:rPr lang="de-DE" dirty="0">
                <a:latin typeface="Frutiger LT Std 45 Light" panose="020B0402020204020204" pitchFamily="34" charset="0"/>
              </a:rPr>
              <a:t> de Souza </a:t>
            </a:r>
            <a:r>
              <a:rPr lang="de-DE" dirty="0" err="1">
                <a:latin typeface="Frutiger LT Std 45 Light" panose="020B0402020204020204" pitchFamily="34" charset="0"/>
              </a:rPr>
              <a:t>Queiroz</a:t>
            </a:r>
            <a:r>
              <a:rPr lang="de-DE" dirty="0">
                <a:latin typeface="Frutiger LT Std 45 Light" panose="020B0402020204020204" pitchFamily="34" charset="0"/>
              </a:rPr>
              <a:t> haben zusammen mit ihrem Sohn Enzo Gabriel de Souza </a:t>
            </a:r>
            <a:r>
              <a:rPr lang="de-DE" dirty="0" err="1">
                <a:latin typeface="Frutiger LT Std 45 Light" panose="020B0402020204020204" pitchFamily="34" charset="0"/>
              </a:rPr>
              <a:t>Queiroz</a:t>
            </a:r>
            <a:r>
              <a:rPr lang="de-DE" dirty="0">
                <a:latin typeface="Frutiger LT Std 45 Light" panose="020B0402020204020204" pitchFamily="34" charset="0"/>
              </a:rPr>
              <a:t> am Wasserprogramm teilgenommen und ihnen wurde eine Wasserzisterne zur Verfügung gestellt, womit sie eine signifikante Verbesserung ihrer Lebensbedingungen erreicht </a:t>
            </a:r>
            <a:r>
              <a:rPr lang="de-DE" dirty="0" smtClean="0">
                <a:latin typeface="Frutiger LT Std 45 Light" panose="020B0402020204020204" pitchFamily="34" charset="0"/>
              </a:rPr>
              <a:t>haben.</a:t>
            </a:r>
            <a:endParaRPr lang="de-DE" dirty="0">
              <a:latin typeface="Frutiger LT Std 45 Light" panose="020B0402020204020204" pitchFamily="34" charset="0"/>
            </a:endParaRPr>
          </a:p>
        </p:txBody>
      </p:sp>
    </p:spTree>
    <p:extLst>
      <p:ext uri="{BB962C8B-B14F-4D97-AF65-F5344CB8AC3E}">
        <p14:creationId xmlns:p14="http://schemas.microsoft.com/office/powerpoint/2010/main" val="132301268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Deutschland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764704"/>
            <a:ext cx="5875555" cy="5875555"/>
          </a:xfrm>
          <a:prstGeom prst="rect">
            <a:avLst/>
          </a:prstGeom>
        </p:spPr>
      </p:pic>
    </p:spTree>
    <p:extLst>
      <p:ext uri="{BB962C8B-B14F-4D97-AF65-F5344CB8AC3E}">
        <p14:creationId xmlns:p14="http://schemas.microsoft.com/office/powerpoint/2010/main" val="26783472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4656748" cy="78226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Tschechien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2750" t="8088"/>
          <a:stretch/>
        </p:blipFill>
        <p:spPr>
          <a:xfrm>
            <a:off x="1115616" y="908720"/>
            <a:ext cx="5931300" cy="5741855"/>
          </a:xfrm>
          <a:prstGeom prst="rect">
            <a:avLst/>
          </a:prstGeom>
        </p:spPr>
      </p:pic>
    </p:spTree>
    <p:extLst>
      <p:ext uri="{BB962C8B-B14F-4D97-AF65-F5344CB8AC3E}">
        <p14:creationId xmlns:p14="http://schemas.microsoft.com/office/powerpoint/2010/main" val="326119432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Deutschland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b="0" smtClean="0">
                <a:solidFill>
                  <a:srgbClr val="A5A5A5"/>
                </a:solidFill>
              </a:rPr>
              <a:t>110</a:t>
            </a:fld>
            <a:endParaRPr b="0"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8" name="Rechteck 7"/>
          <p:cNvSpPr/>
          <p:nvPr/>
        </p:nvSpPr>
        <p:spPr>
          <a:xfrm>
            <a:off x="179997" y="1011207"/>
            <a:ext cx="8640475" cy="2585323"/>
          </a:xfrm>
          <a:prstGeom prst="rect">
            <a:avLst/>
          </a:prstGeom>
        </p:spPr>
        <p:txBody>
          <a:bodyPr wrap="square">
            <a:spAutoFit/>
          </a:bodyPr>
          <a:lstStyle/>
          <a:p>
            <a:r>
              <a:rPr lang="de-DE" dirty="0" smtClean="0">
                <a:latin typeface="Frutiger LT Std 45 Light" panose="020B0402020204020204" pitchFamily="34" charset="0"/>
              </a:rPr>
              <a:t>Ein </a:t>
            </a:r>
            <a:r>
              <a:rPr lang="de-DE" dirty="0">
                <a:latin typeface="Frutiger LT Std 45 Light" panose="020B0402020204020204" pitchFamily="34" charset="0"/>
              </a:rPr>
              <a:t>starker Verband mit lebendigen Gemeinschaften vor Ort, </a:t>
            </a:r>
            <a:r>
              <a:rPr lang="de-DE" dirty="0" smtClean="0">
                <a:latin typeface="Frutiger LT Std 45 Light" panose="020B0402020204020204" pitchFamily="34" charset="0"/>
              </a:rPr>
              <a:t>seit 170 Jahren, mit </a:t>
            </a:r>
            <a:r>
              <a:rPr lang="de-DE" dirty="0">
                <a:latin typeface="Frutiger LT Std 45 Light" panose="020B0402020204020204" pitchFamily="34" charset="0"/>
              </a:rPr>
              <a:t>mehr als 225.000 Mitgliedern in 2.300 Kolpingsfamilien, davon 35.000 Kinder, Jugendliche und junge Erwachsene im Bereich der Kolpingjugend.</a:t>
            </a:r>
          </a:p>
          <a:p>
            <a:r>
              <a:rPr lang="de-DE" dirty="0">
                <a:latin typeface="Frutiger LT Std 45 Light" panose="020B0402020204020204" pitchFamily="34" charset="0"/>
              </a:rPr>
              <a:t>In einer Videobotschaft weist die Bundesvorsitzende Ursula </a:t>
            </a:r>
            <a:r>
              <a:rPr lang="de-DE" dirty="0" err="1">
                <a:latin typeface="Frutiger LT Std 45 Light" panose="020B0402020204020204" pitchFamily="34" charset="0"/>
              </a:rPr>
              <a:t>Groden</a:t>
            </a:r>
            <a:r>
              <a:rPr lang="de-DE" dirty="0">
                <a:latin typeface="Frutiger LT Std 45 Light" panose="020B0402020204020204" pitchFamily="34" charset="0"/>
              </a:rPr>
              <a:t>-Kranich MdB auf das heutige Wirken des Verbandes sowie seinen bundesweiten Einrichtungen und Unternehmen hin und bittet zugleich um Unterstützung der weltweiten Online-Petition „Kolping ist mir heilig</a:t>
            </a:r>
            <a:r>
              <a:rPr lang="de-DE" dirty="0" smtClean="0">
                <a:latin typeface="Frutiger LT Std 45 Light" panose="020B0402020204020204" pitchFamily="34" charset="0"/>
              </a:rPr>
              <a:t>!“:</a:t>
            </a:r>
          </a:p>
          <a:p>
            <a:r>
              <a:rPr lang="de-DE" dirty="0">
                <a:hlinkClick r:id="rId3"/>
              </a:rPr>
              <a:t>https://www.youtube.com/watch?v=5565_W4dTAk</a:t>
            </a:r>
            <a:endParaRPr lang="de-DE" dirty="0">
              <a:latin typeface="Frutiger LT Std 45 Light" panose="020B0402020204020204" pitchFamily="34" charset="0"/>
            </a:endParaRP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27861773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Tschechien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12</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3" name="Rechteck 2"/>
          <p:cNvSpPr/>
          <p:nvPr/>
        </p:nvSpPr>
        <p:spPr>
          <a:xfrm>
            <a:off x="179997" y="1036885"/>
            <a:ext cx="8784590" cy="3139321"/>
          </a:xfrm>
          <a:prstGeom prst="rect">
            <a:avLst/>
          </a:prstGeom>
        </p:spPr>
        <p:txBody>
          <a:bodyPr wrap="square">
            <a:spAutoFit/>
          </a:bodyPr>
          <a:lstStyle/>
          <a:p>
            <a:r>
              <a:rPr lang="de-DE" dirty="0">
                <a:latin typeface="Frutiger LT Std 45 Light" panose="020B0402020204020204" pitchFamily="34" charset="0"/>
              </a:rPr>
              <a:t>KOLPING Tschechien plante </a:t>
            </a:r>
            <a:r>
              <a:rPr lang="de-DE" dirty="0" err="1">
                <a:latin typeface="Frutiger LT Std 45 Light" panose="020B0402020204020204" pitchFamily="34" charset="0"/>
              </a:rPr>
              <a:t>breits</a:t>
            </a:r>
            <a:r>
              <a:rPr lang="de-DE" dirty="0">
                <a:latin typeface="Frutiger LT Std 45 Light" panose="020B0402020204020204" pitchFamily="34" charset="0"/>
              </a:rPr>
              <a:t> 2020 ein Projekt zum Aufbau einer nachbarschaftlichen Partnerschaft mit KOLPING Oberösterreich. Wegen der Corona-Pandemie gestaltete sich die Umsetzung jedoch zunächst schwierig.</a:t>
            </a:r>
          </a:p>
          <a:p>
            <a:endParaRPr lang="de-DE" dirty="0">
              <a:latin typeface="Frutiger LT Std 45 Light" panose="020B0402020204020204" pitchFamily="34" charset="0"/>
            </a:endParaRPr>
          </a:p>
          <a:p>
            <a:r>
              <a:rPr lang="de-DE" dirty="0">
                <a:latin typeface="Frutiger LT Std 45 Light" panose="020B0402020204020204" pitchFamily="34" charset="0"/>
              </a:rPr>
              <a:t>Im Jahr 2022 fanden dann endlich zwei Treffen mit rund 70 Kolpingmitgliedern aus beiden Ländern statt und schnell wurde klar, dass sie viel miteinander verbindet. Auch mithilfe der finanziellen Unterstützung aus EU-Mitteln konnten erste Kontakte geknüpft und eine freundschaftliche und nachbarschaftliche Partnerschaft mit großer Zukunftsperspektive realisiert werden. Beide Verbände freuen sich darauf, die </a:t>
            </a:r>
            <a:r>
              <a:rPr lang="de-DE" dirty="0" err="1">
                <a:latin typeface="Frutiger LT Std 45 Light" panose="020B0402020204020204" pitchFamily="34" charset="0"/>
              </a:rPr>
              <a:t>Freudschaft</a:t>
            </a:r>
            <a:r>
              <a:rPr lang="de-DE" dirty="0">
                <a:latin typeface="Frutiger LT Std 45 Light" panose="020B0402020204020204" pitchFamily="34" charset="0"/>
              </a:rPr>
              <a:t> zu vertiefen und gemeinsam im Sinne Adolph Kolpings zusammenzuarbeiten.</a:t>
            </a:r>
            <a:endParaRPr lang="de-DE" dirty="0">
              <a:latin typeface="Frutiger LT Std 45 Light" panose="020B0402020204020204" pitchFamily="34" charset="0"/>
            </a:endParaRPr>
          </a:p>
        </p:txBody>
      </p:sp>
    </p:spTree>
    <p:extLst>
      <p:ext uri="{BB962C8B-B14F-4D97-AF65-F5344CB8AC3E}">
        <p14:creationId xmlns:p14="http://schemas.microsoft.com/office/powerpoint/2010/main" val="14488866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448836" cy="78226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der Slowakei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t="3800"/>
          <a:stretch/>
        </p:blipFill>
        <p:spPr>
          <a:xfrm>
            <a:off x="1043608" y="908719"/>
            <a:ext cx="5959439" cy="5732943"/>
          </a:xfrm>
          <a:prstGeom prst="rect">
            <a:avLst/>
          </a:prstGeom>
        </p:spPr>
      </p:pic>
    </p:spTree>
    <p:extLst>
      <p:ext uri="{BB962C8B-B14F-4D97-AF65-F5344CB8AC3E}">
        <p14:creationId xmlns:p14="http://schemas.microsoft.com/office/powerpoint/2010/main" val="31066318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der Slowakei	</a:t>
            </a:r>
            <a:endParaRPr sz="2500" dirty="0">
              <a:latin typeface="Frutiger-Roman"/>
              <a:cs typeface="Frutiger-Roman"/>
            </a:endParaRPr>
          </a:p>
        </p:txBody>
      </p:sp>
      <p:sp>
        <p:nvSpPr>
          <p:cNvPr id="27" name="object 27"/>
          <p:cNvSpPr txBox="1">
            <a:spLocks noGrp="1"/>
          </p:cNvSpPr>
          <p:nvPr>
            <p:ph type="sldNum" sz="quarter" idx="7"/>
          </p:nvPr>
        </p:nvSpPr>
        <p:spPr>
          <a:xfrm>
            <a:off x="334599" y="6397957"/>
            <a:ext cx="289898"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14</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3" name="Rechteck 2"/>
          <p:cNvSpPr/>
          <p:nvPr/>
        </p:nvSpPr>
        <p:spPr>
          <a:xfrm>
            <a:off x="179997" y="1036885"/>
            <a:ext cx="8784590" cy="3139321"/>
          </a:xfrm>
          <a:prstGeom prst="rect">
            <a:avLst/>
          </a:prstGeom>
        </p:spPr>
        <p:txBody>
          <a:bodyPr wrap="square">
            <a:spAutoFit/>
          </a:bodyPr>
          <a:lstStyle/>
          <a:p>
            <a:r>
              <a:rPr lang="de-DE" dirty="0">
                <a:latin typeface="Frutiger LT Std 45 Light" panose="020B0402020204020204" pitchFamily="34" charset="0"/>
              </a:rPr>
              <a:t>Seit Beginn des Konflikts in der Ukraine hat </a:t>
            </a:r>
            <a:r>
              <a:rPr lang="de-DE" dirty="0" smtClean="0">
                <a:latin typeface="Frutiger LT Std 45 Light" panose="020B0402020204020204" pitchFamily="34" charset="0"/>
              </a:rPr>
              <a:t>Kolping </a:t>
            </a:r>
            <a:r>
              <a:rPr lang="de-DE" dirty="0">
                <a:latin typeface="Frutiger LT Std 45 Light" panose="020B0402020204020204" pitchFamily="34" charset="0"/>
              </a:rPr>
              <a:t>in der Slowakei 40 Flüchtlinge im </a:t>
            </a:r>
            <a:r>
              <a:rPr lang="de-DE" dirty="0" smtClean="0">
                <a:latin typeface="Frutiger LT Std 45 Light" panose="020B0402020204020204" pitchFamily="34" charset="0"/>
              </a:rPr>
              <a:t>Kolpinghaus </a:t>
            </a:r>
            <a:r>
              <a:rPr lang="de-DE" dirty="0">
                <a:latin typeface="Frutiger LT Std 45 Light" panose="020B0402020204020204" pitchFamily="34" charset="0"/>
              </a:rPr>
              <a:t>in </a:t>
            </a:r>
            <a:r>
              <a:rPr lang="de-DE" dirty="0" err="1">
                <a:latin typeface="Frutiger LT Std 45 Light" panose="020B0402020204020204" pitchFamily="34" charset="0"/>
              </a:rPr>
              <a:t>Štiavnické</a:t>
            </a:r>
            <a:r>
              <a:rPr lang="de-DE" dirty="0">
                <a:latin typeface="Frutiger LT Std 45 Light" panose="020B0402020204020204" pitchFamily="34" charset="0"/>
              </a:rPr>
              <a:t> Bane aufgenommen und steht ihnen täglich bei den </a:t>
            </a:r>
            <a:r>
              <a:rPr lang="de-DE" dirty="0" smtClean="0">
                <a:latin typeface="Frutiger LT Std 45 Light" panose="020B0402020204020204" pitchFamily="34" charset="0"/>
              </a:rPr>
              <a:t>unter-schiedlichsten </a:t>
            </a:r>
            <a:r>
              <a:rPr lang="de-DE" dirty="0">
                <a:latin typeface="Frutiger LT Std 45 Light" panose="020B0402020204020204" pitchFamily="34" charset="0"/>
              </a:rPr>
              <a:t>Anforderungen und Nöten, wie z.B. bei der Beschaffung von </a:t>
            </a:r>
            <a:r>
              <a:rPr lang="de-DE" dirty="0" smtClean="0">
                <a:latin typeface="Frutiger LT Std 45 Light" panose="020B0402020204020204" pitchFamily="34" charset="0"/>
              </a:rPr>
              <a:t>Sachleist-</a:t>
            </a:r>
            <a:r>
              <a:rPr lang="de-DE" dirty="0" err="1" smtClean="0">
                <a:latin typeface="Frutiger LT Std 45 Light" panose="020B0402020204020204" pitchFamily="34" charset="0"/>
              </a:rPr>
              <a:t>ungen</a:t>
            </a:r>
            <a:r>
              <a:rPr lang="de-DE" dirty="0" smtClean="0">
                <a:latin typeface="Frutiger LT Std 45 Light" panose="020B0402020204020204" pitchFamily="34" charset="0"/>
              </a:rPr>
              <a:t> </a:t>
            </a:r>
            <a:r>
              <a:rPr lang="de-DE" dirty="0">
                <a:latin typeface="Frutiger LT Std 45 Light" panose="020B0402020204020204" pitchFamily="34" charset="0"/>
              </a:rPr>
              <a:t>und Verpflegung, bei der Arbeitssuche oder der Anmeldung zum Schulbesuch, zur Seite.</a:t>
            </a:r>
          </a:p>
          <a:p>
            <a:r>
              <a:rPr lang="de-DE" dirty="0">
                <a:latin typeface="Frutiger LT Std 45 Light" panose="020B0402020204020204" pitchFamily="34" charset="0"/>
              </a:rPr>
              <a:t>Durch gemeinsame Aktivitäten (Ausflüge, Begegnungen, Gespräche) versuchen sie sich gegenseitig Hoffnung zu geben und diese schwierige Zeit zu überstehen.</a:t>
            </a:r>
          </a:p>
          <a:p>
            <a:r>
              <a:rPr lang="de-DE" dirty="0">
                <a:latin typeface="Frutiger LT Std 45 Light" panose="020B0402020204020204" pitchFamily="34" charset="0"/>
              </a:rPr>
              <a:t>Außerdem wurde im </a:t>
            </a:r>
            <a:r>
              <a:rPr lang="de-DE" dirty="0" smtClean="0">
                <a:latin typeface="Frutiger LT Std 45 Light" panose="020B0402020204020204" pitchFamily="34" charset="0"/>
              </a:rPr>
              <a:t>Kolpinghaus </a:t>
            </a:r>
            <a:r>
              <a:rPr lang="de-DE" dirty="0">
                <a:latin typeface="Frutiger LT Std 45 Light" panose="020B0402020204020204" pitchFamily="34" charset="0"/>
              </a:rPr>
              <a:t>ein Begegnungszentrum für alle Ukrainer aus der Umgebung eingerichtet. Hier finden unterschiedliche Programme statt, die sie bei der Integration in die Gesellschaft unterstützen sollen.</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17015866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4656748" cy="78226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Kamerun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717" y="764704"/>
            <a:ext cx="5875555" cy="5875555"/>
          </a:xfrm>
          <a:prstGeom prst="rect">
            <a:avLst/>
          </a:prstGeom>
        </p:spPr>
      </p:pic>
    </p:spTree>
    <p:extLst>
      <p:ext uri="{BB962C8B-B14F-4D97-AF65-F5344CB8AC3E}">
        <p14:creationId xmlns:p14="http://schemas.microsoft.com/office/powerpoint/2010/main" val="25733996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Kamerun	</a:t>
            </a:r>
            <a:endParaRPr sz="2500" dirty="0">
              <a:latin typeface="Frutiger-Roman"/>
              <a:cs typeface="Frutiger-Roman"/>
            </a:endParaRPr>
          </a:p>
        </p:txBody>
      </p:sp>
      <p:sp>
        <p:nvSpPr>
          <p:cNvPr id="27" name="object 27"/>
          <p:cNvSpPr txBox="1">
            <a:spLocks noGrp="1"/>
          </p:cNvSpPr>
          <p:nvPr>
            <p:ph type="sldNum" sz="quarter" idx="7"/>
          </p:nvPr>
        </p:nvSpPr>
        <p:spPr>
          <a:xfrm>
            <a:off x="334599" y="6397957"/>
            <a:ext cx="289898"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16</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3" name="Rechteck 2"/>
          <p:cNvSpPr/>
          <p:nvPr/>
        </p:nvSpPr>
        <p:spPr>
          <a:xfrm>
            <a:off x="179997" y="1036885"/>
            <a:ext cx="8784590" cy="4247317"/>
          </a:xfrm>
          <a:prstGeom prst="rect">
            <a:avLst/>
          </a:prstGeom>
        </p:spPr>
        <p:txBody>
          <a:bodyPr wrap="square">
            <a:spAutoFit/>
          </a:bodyPr>
          <a:lstStyle/>
          <a:p>
            <a:r>
              <a:rPr lang="de-DE" dirty="0">
                <a:latin typeface="Frutiger LT Std 45 Light" panose="020B0402020204020204" pitchFamily="34" charset="0"/>
              </a:rPr>
              <a:t>Viele Kinder und Jugendliche in Kamerun sind mit zahlreichen Problemen, wie Armut, mangelnde Bildung und Beschäftigung sowie endemische Erkrankungen, konfrontiert. Eine wichtige Aufgabe von Kolping Kamerun ist es, die Jugendlichen in den Kolpingsfamilien zu unterstützen und sie in verschiedenen Lebensbereichen zu begleiten.</a:t>
            </a:r>
          </a:p>
          <a:p>
            <a:endParaRPr lang="de-DE" dirty="0">
              <a:latin typeface="Frutiger LT Std 45 Light" panose="020B0402020204020204" pitchFamily="34" charset="0"/>
            </a:endParaRPr>
          </a:p>
          <a:p>
            <a:r>
              <a:rPr lang="de-DE" dirty="0">
                <a:latin typeface="Frutiger LT Std 45 Light" panose="020B0402020204020204" pitchFamily="34" charset="0"/>
              </a:rPr>
              <a:t>In diesem Jahr verteilte Kolping Kamerun Schulsets – bestehend aus Büchern, Heften, Taschen, Schreibmaterialien und Taschenrechnern, an junge Menschen in den Kolpingsfamilien.</a:t>
            </a:r>
          </a:p>
          <a:p>
            <a:endParaRPr lang="de-DE" dirty="0">
              <a:latin typeface="Frutiger LT Std 45 Light" panose="020B0402020204020204" pitchFamily="34" charset="0"/>
            </a:endParaRPr>
          </a:p>
          <a:p>
            <a:r>
              <a:rPr lang="de-DE" dirty="0">
                <a:latin typeface="Frutiger LT Std 45 Light" panose="020B0402020204020204" pitchFamily="34" charset="0"/>
              </a:rPr>
              <a:t>„Ich bin sehr froh, dass ich von Kolping Kamerun das Schulpaket erhalten habe, das mir ein sehr gutes Schuljahr ermöglicht hat. Ich konnte gut in der Klasse mitarbeiten und habe meinen Notendurchschnitt verbessert. Auch meine offizielle Aufnahmeprüfung für die Abschlussklasse habe ich erfolgreich abgelegt.“ </a:t>
            </a:r>
            <a:r>
              <a:rPr lang="de-DE" dirty="0" err="1">
                <a:latin typeface="Frutiger LT Std 45 Light" panose="020B0402020204020204" pitchFamily="34" charset="0"/>
              </a:rPr>
              <a:t>Biongla</a:t>
            </a:r>
            <a:r>
              <a:rPr lang="de-DE" dirty="0">
                <a:latin typeface="Frutiger LT Std 45 Light" panose="020B0402020204020204" pitchFamily="34" charset="0"/>
              </a:rPr>
              <a:t> Patricia Madeleine Schülerin der Klasse 1 D des </a:t>
            </a:r>
            <a:r>
              <a:rPr lang="de-DE" dirty="0" err="1">
                <a:latin typeface="Frutiger LT Std 45 Light" panose="020B0402020204020204" pitchFamily="34" charset="0"/>
              </a:rPr>
              <a:t>Collège</a:t>
            </a:r>
            <a:r>
              <a:rPr lang="de-DE" dirty="0">
                <a:latin typeface="Frutiger LT Std 45 Light" panose="020B0402020204020204" pitchFamily="34" charset="0"/>
              </a:rPr>
              <a:t> Saint </a:t>
            </a:r>
            <a:r>
              <a:rPr lang="de-DE" dirty="0" err="1">
                <a:latin typeface="Frutiger LT Std 45 Light" panose="020B0402020204020204" pitchFamily="34" charset="0"/>
              </a:rPr>
              <a:t>Pie</a:t>
            </a:r>
            <a:r>
              <a:rPr lang="de-DE" dirty="0">
                <a:latin typeface="Frutiger LT Std 45 Light" panose="020B0402020204020204" pitchFamily="34" charset="0"/>
              </a:rPr>
              <a:t> Dix in der Diözese </a:t>
            </a:r>
            <a:r>
              <a:rPr lang="de-DE" dirty="0" err="1">
                <a:latin typeface="Frutiger LT Std 45 Light" panose="020B0402020204020204" pitchFamily="34" charset="0"/>
              </a:rPr>
              <a:t>Edéa</a:t>
            </a:r>
            <a:r>
              <a:rPr lang="de-DE" dirty="0">
                <a:latin typeface="Frutiger LT Std 45 Light" panose="020B0402020204020204" pitchFamily="34" charset="0"/>
              </a:rPr>
              <a:t>.</a:t>
            </a:r>
            <a:endParaRPr lang="de-DE" dirty="0">
              <a:latin typeface="Frutiger LT Std 45 Light" panose="020B0402020204020204" pitchFamily="34" charset="0"/>
            </a:endParaRPr>
          </a:p>
        </p:txBody>
      </p:sp>
    </p:spTree>
    <p:extLst>
      <p:ext uri="{BB962C8B-B14F-4D97-AF65-F5344CB8AC3E}">
        <p14:creationId xmlns:p14="http://schemas.microsoft.com/office/powerpoint/2010/main" val="1703368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4656748"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Serbien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764706"/>
            <a:ext cx="5887838" cy="5887838"/>
          </a:xfrm>
          <a:prstGeom prst="rect">
            <a:avLst/>
          </a:prstGeom>
        </p:spPr>
      </p:pic>
    </p:spTree>
    <p:extLst>
      <p:ext uri="{BB962C8B-B14F-4D97-AF65-F5344CB8AC3E}">
        <p14:creationId xmlns:p14="http://schemas.microsoft.com/office/powerpoint/2010/main" val="14218468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Serbien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18</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3" name="Rechteck 2"/>
          <p:cNvSpPr/>
          <p:nvPr/>
        </p:nvSpPr>
        <p:spPr>
          <a:xfrm>
            <a:off x="179997" y="1036885"/>
            <a:ext cx="8784590" cy="3693319"/>
          </a:xfrm>
          <a:prstGeom prst="rect">
            <a:avLst/>
          </a:prstGeom>
        </p:spPr>
        <p:txBody>
          <a:bodyPr wrap="square">
            <a:spAutoFit/>
          </a:bodyPr>
          <a:lstStyle/>
          <a:p>
            <a:r>
              <a:rPr lang="de-DE" dirty="0" smtClean="0">
                <a:latin typeface="Frutiger LT Std 45 Light" panose="020B0402020204020204" pitchFamily="34" charset="0"/>
              </a:rPr>
              <a:t>Kolping </a:t>
            </a:r>
            <a:r>
              <a:rPr lang="de-DE" dirty="0">
                <a:latin typeface="Frutiger LT Std 45 Light" panose="020B0402020204020204" pitchFamily="34" charset="0"/>
              </a:rPr>
              <a:t>Serbien ist seit nun mehr als 15 Jahren in der Bienenzucht tätig. Neben ihrem großen Beitrag zur Artenvielfalt in den natürlichen Ökosystemen, der </a:t>
            </a:r>
            <a:r>
              <a:rPr lang="de-DE" dirty="0" smtClean="0">
                <a:latin typeface="Frutiger LT Std 45 Light" panose="020B0402020204020204" pitchFamily="34" charset="0"/>
              </a:rPr>
              <a:t>Bestäubungsleist-</a:t>
            </a:r>
            <a:r>
              <a:rPr lang="de-DE" dirty="0" err="1" smtClean="0">
                <a:latin typeface="Frutiger LT Std 45 Light" panose="020B0402020204020204" pitchFamily="34" charset="0"/>
              </a:rPr>
              <a:t>ung</a:t>
            </a:r>
            <a:r>
              <a:rPr lang="de-DE" dirty="0" smtClean="0">
                <a:latin typeface="Frutiger LT Std 45 Light" panose="020B0402020204020204" pitchFamily="34" charset="0"/>
              </a:rPr>
              <a:t> </a:t>
            </a:r>
            <a:r>
              <a:rPr lang="de-DE" dirty="0">
                <a:latin typeface="Frutiger LT Std 45 Light" panose="020B0402020204020204" pitchFamily="34" charset="0"/>
              </a:rPr>
              <a:t>und der Sicherung der Ernteerträge stellt die Bienenzucht eine wichtige </a:t>
            </a:r>
            <a:r>
              <a:rPr lang="de-DE" dirty="0" err="1" smtClean="0">
                <a:latin typeface="Frutiger LT Std 45 Light" panose="020B0402020204020204" pitchFamily="34" charset="0"/>
              </a:rPr>
              <a:t>Beschäfti-gungsmöglichkeit</a:t>
            </a:r>
            <a:r>
              <a:rPr lang="de-DE" dirty="0" smtClean="0">
                <a:latin typeface="Frutiger LT Std 45 Light" panose="020B0402020204020204" pitchFamily="34" charset="0"/>
              </a:rPr>
              <a:t> </a:t>
            </a:r>
            <a:r>
              <a:rPr lang="de-DE" dirty="0">
                <a:latin typeface="Frutiger LT Std 45 Light" panose="020B0402020204020204" pitchFamily="34" charset="0"/>
              </a:rPr>
              <a:t>für die örtlichen Landwirte sowie für Frauen am Rande der </a:t>
            </a:r>
            <a:r>
              <a:rPr lang="de-DE" dirty="0" smtClean="0">
                <a:latin typeface="Frutiger LT Std 45 Light" panose="020B0402020204020204" pitchFamily="34" charset="0"/>
              </a:rPr>
              <a:t>Gesell-</a:t>
            </a:r>
            <a:r>
              <a:rPr lang="de-DE" dirty="0" err="1" smtClean="0">
                <a:latin typeface="Frutiger LT Std 45 Light" panose="020B0402020204020204" pitchFamily="34" charset="0"/>
              </a:rPr>
              <a:t>schaft</a:t>
            </a:r>
            <a:r>
              <a:rPr lang="de-DE" dirty="0" smtClean="0">
                <a:latin typeface="Frutiger LT Std 45 Light" panose="020B0402020204020204" pitchFamily="34" charset="0"/>
              </a:rPr>
              <a:t> </a:t>
            </a:r>
            <a:r>
              <a:rPr lang="de-DE" dirty="0">
                <a:latin typeface="Frutiger LT Std 45 Light" panose="020B0402020204020204" pitchFamily="34" charset="0"/>
              </a:rPr>
              <a:t>und Jugendliche dar.</a:t>
            </a:r>
          </a:p>
          <a:p>
            <a:r>
              <a:rPr lang="de-DE" dirty="0" smtClean="0">
                <a:latin typeface="Frutiger LT Std 45 Light" panose="020B0402020204020204" pitchFamily="34" charset="0"/>
              </a:rPr>
              <a:t>Kolping </a:t>
            </a:r>
            <a:r>
              <a:rPr lang="de-DE" dirty="0">
                <a:latin typeface="Frutiger LT Std 45 Light" panose="020B0402020204020204" pitchFamily="34" charset="0"/>
              </a:rPr>
              <a:t>Serbien besitzt derzeit rund 100 Bienenstöcke, die 100% natürlichen Honig sowie andere natürliche Produkte auf Honigbasis, wie </a:t>
            </a:r>
            <a:r>
              <a:rPr lang="de-DE" dirty="0" err="1">
                <a:latin typeface="Frutiger LT Std 45 Light" panose="020B0402020204020204" pitchFamily="34" charset="0"/>
              </a:rPr>
              <a:t>Propolis</a:t>
            </a:r>
            <a:r>
              <a:rPr lang="de-DE" dirty="0">
                <a:latin typeface="Frutiger LT Std 45 Light" panose="020B0402020204020204" pitchFamily="34" charset="0"/>
              </a:rPr>
              <a:t>, Pollen und Suppen, produzieren.</a:t>
            </a:r>
          </a:p>
          <a:p>
            <a:r>
              <a:rPr lang="de-DE" dirty="0">
                <a:latin typeface="Frutiger LT Std 45 Light" panose="020B0402020204020204" pitchFamily="34" charset="0"/>
              </a:rPr>
              <a:t>Schließlich widmet sich </a:t>
            </a:r>
            <a:r>
              <a:rPr lang="de-DE" dirty="0" smtClean="0">
                <a:latin typeface="Frutiger LT Std 45 Light" panose="020B0402020204020204" pitchFamily="34" charset="0"/>
              </a:rPr>
              <a:t>Kolping </a:t>
            </a:r>
            <a:r>
              <a:rPr lang="de-DE" dirty="0">
                <a:latin typeface="Frutiger LT Std 45 Light" panose="020B0402020204020204" pitchFamily="34" charset="0"/>
              </a:rPr>
              <a:t>Serbien der Vermittlung der richtigen Werte an die Jüngsten, indem Besuche in Zusammenarbeit mit lokalen Kindergärten organisiert und die Bedeutung der Bienen für den Planeten und das Ökosystem als Ganzes vermittelt werden.</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23025907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4656748"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Peru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788570"/>
            <a:ext cx="5862005" cy="5862005"/>
          </a:xfrm>
          <a:prstGeom prst="rect">
            <a:avLst/>
          </a:prstGeom>
        </p:spPr>
      </p:pic>
    </p:spTree>
    <p:extLst>
      <p:ext uri="{BB962C8B-B14F-4D97-AF65-F5344CB8AC3E}">
        <p14:creationId xmlns:p14="http://schemas.microsoft.com/office/powerpoint/2010/main" val="15026917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79997" y="179997"/>
            <a:ext cx="8784590" cy="6498590"/>
          </a:xfrm>
          <a:custGeom>
            <a:avLst/>
            <a:gdLst/>
            <a:ahLst/>
            <a:cxnLst/>
            <a:rect l="l" t="t" r="r" b="b"/>
            <a:pathLst>
              <a:path w="8784590" h="6498590">
                <a:moveTo>
                  <a:pt x="0" y="6498005"/>
                </a:moveTo>
                <a:lnTo>
                  <a:pt x="8784005" y="6498005"/>
                </a:lnTo>
                <a:lnTo>
                  <a:pt x="8784005" y="0"/>
                </a:lnTo>
                <a:lnTo>
                  <a:pt x="0" y="0"/>
                </a:lnTo>
                <a:lnTo>
                  <a:pt x="0" y="6498005"/>
                </a:lnTo>
                <a:close/>
              </a:path>
            </a:pathLst>
          </a:custGeom>
          <a:solidFill>
            <a:srgbClr val="EF7D00"/>
          </a:solidFill>
        </p:spPr>
        <p:txBody>
          <a:bodyPr wrap="square" lIns="0" tIns="0" rIns="0" bIns="0" rtlCol="0"/>
          <a:lstStyle/>
          <a:p>
            <a:endParaRPr dirty="0"/>
          </a:p>
        </p:txBody>
      </p:sp>
      <p:sp>
        <p:nvSpPr>
          <p:cNvPr id="29" name="object 29"/>
          <p:cNvSpPr/>
          <p:nvPr/>
        </p:nvSpPr>
        <p:spPr>
          <a:xfrm>
            <a:off x="3586776" y="6309250"/>
            <a:ext cx="1028506" cy="200701"/>
          </a:xfrm>
          <a:prstGeom prst="rect">
            <a:avLst/>
          </a:prstGeom>
          <a:blipFill>
            <a:blip r:embed="rId4" cstate="print"/>
            <a:stretch>
              <a:fillRect/>
            </a:stretch>
          </a:blipFill>
        </p:spPr>
        <p:txBody>
          <a:bodyPr wrap="square" lIns="0" tIns="0" rIns="0" bIns="0" rtlCol="0"/>
          <a:lstStyle/>
          <a:p>
            <a:endParaRPr/>
          </a:p>
        </p:txBody>
      </p:sp>
      <p:sp>
        <p:nvSpPr>
          <p:cNvPr id="30" name="object 30"/>
          <p:cNvSpPr/>
          <p:nvPr/>
        </p:nvSpPr>
        <p:spPr>
          <a:xfrm>
            <a:off x="4722747" y="6310692"/>
            <a:ext cx="232821" cy="109207"/>
          </a:xfrm>
          <a:prstGeom prst="rect">
            <a:avLst/>
          </a:prstGeom>
          <a:blipFill>
            <a:blip r:embed="rId5" cstate="print"/>
            <a:stretch>
              <a:fillRect/>
            </a:stretch>
          </a:blipFill>
        </p:spPr>
        <p:txBody>
          <a:bodyPr wrap="square" lIns="0" tIns="0" rIns="0" bIns="0" rtlCol="0"/>
          <a:lstStyle/>
          <a:p>
            <a:endParaRPr/>
          </a:p>
        </p:txBody>
      </p:sp>
      <p:sp>
        <p:nvSpPr>
          <p:cNvPr id="31" name="object 31"/>
          <p:cNvSpPr/>
          <p:nvPr/>
        </p:nvSpPr>
        <p:spPr>
          <a:xfrm>
            <a:off x="5062029" y="6234868"/>
            <a:ext cx="490109" cy="170267"/>
          </a:xfrm>
          <a:prstGeom prst="rect">
            <a:avLst/>
          </a:prstGeom>
          <a:blipFill>
            <a:blip r:embed="rId6" cstate="print"/>
            <a:stretch>
              <a:fillRect/>
            </a:stretch>
          </a:blipFill>
        </p:spPr>
        <p:txBody>
          <a:bodyPr wrap="square" lIns="0" tIns="0" rIns="0" bIns="0" rtlCol="0"/>
          <a:lstStyle/>
          <a:p>
            <a:endParaRPr/>
          </a:p>
        </p:txBody>
      </p:sp>
      <p:pic>
        <p:nvPicPr>
          <p:cNvPr id="35" name="Grafik 34">
            <a:extLst>
              <a:ext uri="{FF2B5EF4-FFF2-40B4-BE49-F238E27FC236}">
                <a16:creationId xmlns:a16="http://schemas.microsoft.com/office/drawing/2014/main" id="{C919FC0E-EDA0-9E4A-BCCD-4D8B7B9F7B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Fotomosaik #kolpingwirk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83568" y="620688"/>
            <a:ext cx="7757886" cy="4352588"/>
          </a:xfrm>
          <a:prstGeom prst="rect">
            <a:avLst/>
          </a:prstGeom>
        </p:spPr>
      </p:pic>
    </p:spTree>
    <p:extLst>
      <p:ext uri="{BB962C8B-B14F-4D97-AF65-F5344CB8AC3E}">
        <p14:creationId xmlns:p14="http://schemas.microsoft.com/office/powerpoint/2010/main" val="9610074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Peru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20</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3" name="Rechteck 2"/>
          <p:cNvSpPr/>
          <p:nvPr/>
        </p:nvSpPr>
        <p:spPr>
          <a:xfrm>
            <a:off x="179997" y="1036885"/>
            <a:ext cx="8784590" cy="2585323"/>
          </a:xfrm>
          <a:prstGeom prst="rect">
            <a:avLst/>
          </a:prstGeom>
        </p:spPr>
        <p:txBody>
          <a:bodyPr wrap="square">
            <a:spAutoFit/>
          </a:bodyPr>
          <a:lstStyle/>
          <a:p>
            <a:r>
              <a:rPr lang="de-DE" dirty="0">
                <a:latin typeface="Frutiger LT Std 45 Light" panose="020B0402020204020204" pitchFamily="34" charset="0"/>
              </a:rPr>
              <a:t>Mithilfe verschiedener Projekte können </a:t>
            </a:r>
            <a:r>
              <a:rPr lang="de-DE" dirty="0" smtClean="0">
                <a:latin typeface="Frutiger LT Std 45 Light" panose="020B0402020204020204" pitchFamily="34" charset="0"/>
              </a:rPr>
              <a:t>Kolpingsfamilien </a:t>
            </a:r>
            <a:r>
              <a:rPr lang="de-DE" dirty="0">
                <a:latin typeface="Frutiger LT Std 45 Light" panose="020B0402020204020204" pitchFamily="34" charset="0"/>
              </a:rPr>
              <a:t>in Peru ihr Einkommen auch in Pandemiezeiten sichern oder gar steigern.</a:t>
            </a:r>
          </a:p>
          <a:p>
            <a:r>
              <a:rPr lang="de-DE" dirty="0">
                <a:latin typeface="Frutiger LT Std 45 Light" panose="020B0402020204020204" pitchFamily="34" charset="0"/>
              </a:rPr>
              <a:t>So stellt z.B. Herr Santos aus </a:t>
            </a:r>
            <a:r>
              <a:rPr lang="de-DE" dirty="0" err="1">
                <a:latin typeface="Frutiger LT Std 45 Light" panose="020B0402020204020204" pitchFamily="34" charset="0"/>
              </a:rPr>
              <a:t>Bambamarca</a:t>
            </a:r>
            <a:r>
              <a:rPr lang="de-DE" dirty="0">
                <a:latin typeface="Frutiger LT Std 45 Light" panose="020B0402020204020204" pitchFamily="34" charset="0"/>
              </a:rPr>
              <a:t> einen Teil seines Landes für den Bau einer Gärtnerei zur Verfügung, wo </a:t>
            </a:r>
            <a:r>
              <a:rPr lang="de-DE" dirty="0" smtClean="0">
                <a:latin typeface="Frutiger LT Std 45 Light" panose="020B0402020204020204" pitchFamily="34" charset="0"/>
              </a:rPr>
              <a:t>Kolpingsfamilien </a:t>
            </a:r>
            <a:r>
              <a:rPr lang="de-DE" dirty="0">
                <a:latin typeface="Frutiger LT Std 45 Light" panose="020B0402020204020204" pitchFamily="34" charset="0"/>
              </a:rPr>
              <a:t>der Region den Anbau von Tomaten und Paprika betreiben können. Außerdem werden hier Meerschweinchen für den Verzehr und den Verkauf gezüchtet.</a:t>
            </a:r>
          </a:p>
          <a:p>
            <a:r>
              <a:rPr lang="de-DE" dirty="0">
                <a:latin typeface="Frutiger LT Std 45 Light" panose="020B0402020204020204" pitchFamily="34" charset="0"/>
              </a:rPr>
              <a:t>In </a:t>
            </a:r>
            <a:r>
              <a:rPr lang="de-DE" dirty="0" err="1">
                <a:latin typeface="Frutiger LT Std 45 Light" panose="020B0402020204020204" pitchFamily="34" charset="0"/>
              </a:rPr>
              <a:t>Chulucanas</a:t>
            </a:r>
            <a:r>
              <a:rPr lang="de-DE" dirty="0">
                <a:latin typeface="Frutiger LT Std 45 Light" panose="020B0402020204020204" pitchFamily="34" charset="0"/>
              </a:rPr>
              <a:t> wurde darüber hinaus ein Projekt zur Aufzucht von Mast- und Verkaufshühnern und zum Bau einer Gärtnerei entwickelt.</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40601195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4656748"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Kolumbien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7016" y="908720"/>
            <a:ext cx="5733256" cy="5733256"/>
          </a:xfrm>
          <a:prstGeom prst="rect">
            <a:avLst/>
          </a:prstGeom>
        </p:spPr>
      </p:pic>
    </p:spTree>
    <p:extLst>
      <p:ext uri="{BB962C8B-B14F-4D97-AF65-F5344CB8AC3E}">
        <p14:creationId xmlns:p14="http://schemas.microsoft.com/office/powerpoint/2010/main" val="42244003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Kolumbien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22</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3" name="Rechteck 2"/>
          <p:cNvSpPr/>
          <p:nvPr/>
        </p:nvSpPr>
        <p:spPr>
          <a:xfrm>
            <a:off x="179997" y="1036885"/>
            <a:ext cx="8784590" cy="2585323"/>
          </a:xfrm>
          <a:prstGeom prst="rect">
            <a:avLst/>
          </a:prstGeom>
        </p:spPr>
        <p:txBody>
          <a:bodyPr wrap="square">
            <a:spAutoFit/>
          </a:bodyPr>
          <a:lstStyle/>
          <a:p>
            <a:r>
              <a:rPr lang="de-DE" dirty="0" smtClean="0">
                <a:latin typeface="Frutiger LT Std 45 Light" panose="020B0402020204020204" pitchFamily="34" charset="0"/>
              </a:rPr>
              <a:t>Kolping </a:t>
            </a:r>
            <a:r>
              <a:rPr lang="de-DE" dirty="0">
                <a:latin typeface="Frutiger LT Std 45 Light" panose="020B0402020204020204" pitchFamily="34" charset="0"/>
              </a:rPr>
              <a:t>in Kolumbien begleitet und fördert Landfrauen, die  nur ein geringes Einkommen haben und unter schweren Arbeitsbedingungen sowie unter geschlechtsspezifischer Diskriminierung leiden. Viele von ihnen haben interessante und produktive Projekte, wie diese Frauen, die in der Schafzucht, der Wollschur und der Herstellung von Kleidung wie </a:t>
            </a:r>
            <a:r>
              <a:rPr lang="de-DE" dirty="0" err="1">
                <a:latin typeface="Frutiger LT Std 45 Light" panose="020B0402020204020204" pitchFamily="34" charset="0"/>
              </a:rPr>
              <a:t>Ruanas</a:t>
            </a:r>
            <a:r>
              <a:rPr lang="de-DE" dirty="0">
                <a:latin typeface="Frutiger LT Std 45 Light" panose="020B0402020204020204" pitchFamily="34" charset="0"/>
              </a:rPr>
              <a:t>, Schals, Handschuhen und Hüten tätig sind. Durch die Unterstützung von </a:t>
            </a:r>
            <a:r>
              <a:rPr lang="de-DE" dirty="0" smtClean="0">
                <a:latin typeface="Frutiger LT Std 45 Light" panose="020B0402020204020204" pitchFamily="34" charset="0"/>
              </a:rPr>
              <a:t>Kolping </a:t>
            </a:r>
            <a:r>
              <a:rPr lang="de-DE" dirty="0">
                <a:latin typeface="Frutiger LT Std 45 Light" panose="020B0402020204020204" pitchFamily="34" charset="0"/>
              </a:rPr>
              <a:t>werden die Frauen gestärkt und können selbständiger über ihre Arbeit, ihr Einkommen und ihre Ausgaben entscheiden. </a:t>
            </a:r>
            <a:r>
              <a:rPr lang="de-DE" dirty="0" err="1">
                <a:latin typeface="Frutiger LT Std 45 Light" panose="020B0402020204020204" pitchFamily="34" charset="0"/>
              </a:rPr>
              <a:t>Darüberhinaus</a:t>
            </a:r>
            <a:r>
              <a:rPr lang="de-DE" dirty="0">
                <a:latin typeface="Frutiger LT Std 45 Light" panose="020B0402020204020204" pitchFamily="34" charset="0"/>
              </a:rPr>
              <a:t> gewinnen sie Führungsqualitäten, erhalten Anerkennung in ihrer Gemeinschaft und haben trotz der harten Arbeit Zeit für ihre Kinder.</a:t>
            </a:r>
          </a:p>
        </p:txBody>
      </p:sp>
    </p:spTree>
    <p:extLst>
      <p:ext uri="{BB962C8B-B14F-4D97-AF65-F5344CB8AC3E}">
        <p14:creationId xmlns:p14="http://schemas.microsoft.com/office/powerpoint/2010/main" val="21460909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4656748"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Südtirol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t="-2477" b="1"/>
          <a:stretch/>
        </p:blipFill>
        <p:spPr>
          <a:xfrm>
            <a:off x="1187624" y="692696"/>
            <a:ext cx="5832648" cy="5957879"/>
          </a:xfrm>
          <a:prstGeom prst="rect">
            <a:avLst/>
          </a:prstGeom>
        </p:spPr>
      </p:pic>
    </p:spTree>
    <p:extLst>
      <p:ext uri="{BB962C8B-B14F-4D97-AF65-F5344CB8AC3E}">
        <p14:creationId xmlns:p14="http://schemas.microsoft.com/office/powerpoint/2010/main" val="25372107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Südtirol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24</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3" name="Rechteck 2"/>
          <p:cNvSpPr/>
          <p:nvPr/>
        </p:nvSpPr>
        <p:spPr>
          <a:xfrm>
            <a:off x="179997" y="1036885"/>
            <a:ext cx="8712483" cy="2862322"/>
          </a:xfrm>
          <a:prstGeom prst="rect">
            <a:avLst/>
          </a:prstGeom>
        </p:spPr>
        <p:txBody>
          <a:bodyPr wrap="square">
            <a:spAutoFit/>
          </a:bodyPr>
          <a:lstStyle/>
          <a:p>
            <a:r>
              <a:rPr lang="de-DE" dirty="0">
                <a:latin typeface="Frutiger LT Std 45 Light" panose="020B0402020204020204" pitchFamily="34" charset="0"/>
              </a:rPr>
              <a:t>Neue Schulbänke- und Stühle für das </a:t>
            </a:r>
            <a:r>
              <a:rPr lang="de-DE" dirty="0" smtClean="0">
                <a:latin typeface="Frutiger LT Std 45 Light" panose="020B0402020204020204" pitchFamily="34" charset="0"/>
              </a:rPr>
              <a:t>Kolpinghaus </a:t>
            </a:r>
            <a:r>
              <a:rPr lang="de-DE" dirty="0" err="1">
                <a:latin typeface="Frutiger LT Std 45 Light" panose="020B0402020204020204" pitchFamily="34" charset="0"/>
              </a:rPr>
              <a:t>Scutari</a:t>
            </a:r>
            <a:r>
              <a:rPr lang="de-DE" dirty="0">
                <a:latin typeface="Frutiger LT Std 45 Light" panose="020B0402020204020204" pitchFamily="34" charset="0"/>
              </a:rPr>
              <a:t> in Albanien:</a:t>
            </a:r>
          </a:p>
          <a:p>
            <a:pPr algn="just"/>
            <a:r>
              <a:rPr lang="de-DE" dirty="0">
                <a:latin typeface="Frutiger LT Std 45 Light" panose="020B0402020204020204" pitchFamily="34" charset="0"/>
              </a:rPr>
              <a:t>Im </a:t>
            </a:r>
            <a:r>
              <a:rPr lang="de-DE" dirty="0" smtClean="0">
                <a:latin typeface="Frutiger LT Std 45 Light" panose="020B0402020204020204" pitchFamily="34" charset="0"/>
              </a:rPr>
              <a:t>Kolpinghaus </a:t>
            </a:r>
            <a:r>
              <a:rPr lang="de-DE" dirty="0">
                <a:latin typeface="Frutiger LT Std 45 Light" panose="020B0402020204020204" pitchFamily="34" charset="0"/>
              </a:rPr>
              <a:t>von </a:t>
            </a:r>
            <a:r>
              <a:rPr lang="de-DE" dirty="0" err="1">
                <a:latin typeface="Frutiger LT Std 45 Light" panose="020B0402020204020204" pitchFamily="34" charset="0"/>
              </a:rPr>
              <a:t>Scutari</a:t>
            </a:r>
            <a:r>
              <a:rPr lang="de-DE" dirty="0">
                <a:latin typeface="Frutiger LT Std 45 Light" panose="020B0402020204020204" pitchFamily="34" charset="0"/>
              </a:rPr>
              <a:t> Albanien werden Sprachkurse für Jugendliche und Erwachsene angeboten. Die Ausstattung der Räumlichkeiten ließ bis dato sehr zu wünschen übrig. Elke </a:t>
            </a:r>
            <a:r>
              <a:rPr lang="de-DE" dirty="0" err="1">
                <a:latin typeface="Frutiger LT Std 45 Light" panose="020B0402020204020204" pitchFamily="34" charset="0"/>
              </a:rPr>
              <a:t>Christoforetti</a:t>
            </a:r>
            <a:r>
              <a:rPr lang="de-DE" dirty="0">
                <a:latin typeface="Frutiger LT Std 45 Light" panose="020B0402020204020204" pitchFamily="34" charset="0"/>
              </a:rPr>
              <a:t> von der </a:t>
            </a:r>
            <a:r>
              <a:rPr lang="de-DE" dirty="0" err="1" smtClean="0">
                <a:latin typeface="Frutiger LT Std 45 Light" panose="020B0402020204020204" pitchFamily="34" charset="0"/>
              </a:rPr>
              <a:t>Kolpingsfamilie</a:t>
            </a:r>
            <a:r>
              <a:rPr lang="de-DE" dirty="0" smtClean="0">
                <a:latin typeface="Frutiger LT Std 45 Light" panose="020B0402020204020204" pitchFamily="34" charset="0"/>
              </a:rPr>
              <a:t> </a:t>
            </a:r>
            <a:r>
              <a:rPr lang="de-DE" dirty="0">
                <a:latin typeface="Frutiger LT Std 45 Light" panose="020B0402020204020204" pitchFamily="34" charset="0"/>
              </a:rPr>
              <a:t>Auer sah die Chance dies zu ändern, mit ausrangierten aber gut erhaltenden Schulbänken- und Stühlen von der Fachoberschule für Landwirtschaft Auer. Mit Unterstützung von </a:t>
            </a:r>
            <a:r>
              <a:rPr lang="de-DE" dirty="0" smtClean="0">
                <a:latin typeface="Frutiger LT Std 45 Light" panose="020B0402020204020204" pitchFamily="34" charset="0"/>
              </a:rPr>
              <a:t>Kolping </a:t>
            </a:r>
            <a:r>
              <a:rPr lang="de-DE" dirty="0">
                <a:latin typeface="Frutiger LT Std 45 Light" panose="020B0402020204020204" pitchFamily="34" charset="0"/>
              </a:rPr>
              <a:t>Südtirol, den Verein TEUTA und mithilfe der Firma Gruber konnte der sonst sehr kostenintensive Transport nach Albanien kostenfrei realisiert werden. Sehr zur Freude und Dankbarkeit unserer </a:t>
            </a:r>
            <a:r>
              <a:rPr lang="de-DE" dirty="0" smtClean="0">
                <a:latin typeface="Frutiger LT Std 45 Light" panose="020B0402020204020204" pitchFamily="34" charset="0"/>
              </a:rPr>
              <a:t>Kolpingfreunde </a:t>
            </a:r>
            <a:r>
              <a:rPr lang="de-DE" dirty="0">
                <a:latin typeface="Frutiger LT Std 45 Light" panose="020B0402020204020204" pitchFamily="34" charset="0"/>
              </a:rPr>
              <a:t>in Albanien.</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72179904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6024900"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der Republik Moldau</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t="2439"/>
          <a:stretch/>
        </p:blipFill>
        <p:spPr>
          <a:xfrm>
            <a:off x="1043608" y="836712"/>
            <a:ext cx="5978464" cy="5832648"/>
          </a:xfrm>
          <a:prstGeom prst="rect">
            <a:avLst/>
          </a:prstGeom>
        </p:spPr>
      </p:pic>
    </p:spTree>
    <p:extLst>
      <p:ext uri="{BB962C8B-B14F-4D97-AF65-F5344CB8AC3E}">
        <p14:creationId xmlns:p14="http://schemas.microsoft.com/office/powerpoint/2010/main" val="28206880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der Republik Moldau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26</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3" name="Rechteck 2"/>
          <p:cNvSpPr/>
          <p:nvPr/>
        </p:nvSpPr>
        <p:spPr>
          <a:xfrm>
            <a:off x="179997" y="1036885"/>
            <a:ext cx="8712483" cy="2031325"/>
          </a:xfrm>
          <a:prstGeom prst="rect">
            <a:avLst/>
          </a:prstGeom>
        </p:spPr>
        <p:txBody>
          <a:bodyPr wrap="square">
            <a:spAutoFit/>
          </a:bodyPr>
          <a:lstStyle/>
          <a:p>
            <a:r>
              <a:rPr lang="de-DE" dirty="0">
                <a:latin typeface="Frutiger LT Std 45 Light" panose="020B0402020204020204" pitchFamily="34" charset="0"/>
              </a:rPr>
              <a:t>In der Republik Moldau hat die </a:t>
            </a:r>
            <a:r>
              <a:rPr lang="de-DE" dirty="0" err="1" smtClean="0">
                <a:latin typeface="Frutiger LT Std 45 Light" panose="020B0402020204020204" pitchFamily="34" charset="0"/>
              </a:rPr>
              <a:t>Kolpingsfamilie</a:t>
            </a:r>
            <a:r>
              <a:rPr lang="de-DE" dirty="0" smtClean="0">
                <a:latin typeface="Frutiger LT Std 45 Light" panose="020B0402020204020204" pitchFamily="34" charset="0"/>
              </a:rPr>
              <a:t> </a:t>
            </a:r>
            <a:r>
              <a:rPr lang="de-DE" dirty="0" err="1">
                <a:latin typeface="Frutiger LT Std 45 Light" panose="020B0402020204020204" pitchFamily="34" charset="0"/>
              </a:rPr>
              <a:t>Chisinau</a:t>
            </a:r>
            <a:r>
              <a:rPr lang="de-DE" dirty="0">
                <a:latin typeface="Frutiger LT Std 45 Light" panose="020B0402020204020204" pitchFamily="34" charset="0"/>
              </a:rPr>
              <a:t> in Zusammenarbeit mit </a:t>
            </a:r>
            <a:r>
              <a:rPr lang="de-DE" dirty="0" smtClean="0">
                <a:latin typeface="Frutiger LT Std 45 Light" panose="020B0402020204020204" pitchFamily="34" charset="0"/>
              </a:rPr>
              <a:t>Kolping </a:t>
            </a:r>
            <a:r>
              <a:rPr lang="de-DE" dirty="0" err="1">
                <a:latin typeface="Frutiger LT Std 45 Light" panose="020B0402020204020204" pitchFamily="34" charset="0"/>
              </a:rPr>
              <a:t>Bezau</a:t>
            </a:r>
            <a:r>
              <a:rPr lang="de-DE" dirty="0">
                <a:latin typeface="Frutiger LT Std 45 Light" panose="020B0402020204020204" pitchFamily="34" charset="0"/>
              </a:rPr>
              <a:t> (Österreich) für die Einwohner abgeschiedener Dörfer ein Milchvieh-Projekt ins Leben gerufen. Mehr als 30 Familien erhielten von </a:t>
            </a:r>
            <a:r>
              <a:rPr lang="de-DE" dirty="0" smtClean="0">
                <a:latin typeface="Frutiger LT Std 45 Light" panose="020B0402020204020204" pitchFamily="34" charset="0"/>
              </a:rPr>
              <a:t>Kolping </a:t>
            </a:r>
            <a:r>
              <a:rPr lang="de-DE" dirty="0">
                <a:latin typeface="Frutiger LT Std 45 Light" panose="020B0402020204020204" pitchFamily="34" charset="0"/>
              </a:rPr>
              <a:t>Ziegen und Milchkühe. Die frische Milch und der daraus verarbeitete Käse dienen den Bewohnern als Nahrungsquelle. Die </a:t>
            </a:r>
            <a:r>
              <a:rPr lang="de-DE" dirty="0" err="1" smtClean="0">
                <a:latin typeface="Frutiger LT Std 45 Light" panose="020B0402020204020204" pitchFamily="34" charset="0"/>
              </a:rPr>
              <a:t>Kolpingsfamilie</a:t>
            </a:r>
            <a:r>
              <a:rPr lang="de-DE" dirty="0" smtClean="0">
                <a:latin typeface="Frutiger LT Std 45 Light" panose="020B0402020204020204" pitchFamily="34" charset="0"/>
              </a:rPr>
              <a:t> </a:t>
            </a:r>
            <a:r>
              <a:rPr lang="de-DE" dirty="0" err="1">
                <a:latin typeface="Frutiger LT Std 45 Light" panose="020B0402020204020204" pitchFamily="34" charset="0"/>
              </a:rPr>
              <a:t>Chisinau</a:t>
            </a:r>
            <a:r>
              <a:rPr lang="de-DE" dirty="0">
                <a:latin typeface="Frutiger LT Std 45 Light" panose="020B0402020204020204" pitchFamily="34" charset="0"/>
              </a:rPr>
              <a:t> steht regelmäßig in Kontakt mit den Dorffamilien und ist stets zur Stelle, auch wenn z.B. Tiernahrung für den Winter oder ein Tierarzt benötigt werden.</a:t>
            </a:r>
          </a:p>
        </p:txBody>
      </p:sp>
    </p:spTree>
    <p:extLst>
      <p:ext uri="{BB962C8B-B14F-4D97-AF65-F5344CB8AC3E}">
        <p14:creationId xmlns:p14="http://schemas.microsoft.com/office/powerpoint/2010/main" val="28694875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4656748"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Ungarn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764704"/>
            <a:ext cx="5877272" cy="5877272"/>
          </a:xfrm>
          <a:prstGeom prst="rect">
            <a:avLst/>
          </a:prstGeom>
        </p:spPr>
      </p:pic>
    </p:spTree>
    <p:extLst>
      <p:ext uri="{BB962C8B-B14F-4D97-AF65-F5344CB8AC3E}">
        <p14:creationId xmlns:p14="http://schemas.microsoft.com/office/powerpoint/2010/main" val="28584979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Ungarn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28</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9"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3" name="Rechteck 2"/>
          <p:cNvSpPr/>
          <p:nvPr/>
        </p:nvSpPr>
        <p:spPr>
          <a:xfrm>
            <a:off x="179997" y="1036885"/>
            <a:ext cx="8712483" cy="2862322"/>
          </a:xfrm>
          <a:prstGeom prst="rect">
            <a:avLst/>
          </a:prstGeom>
        </p:spPr>
        <p:txBody>
          <a:bodyPr wrap="square">
            <a:spAutoFit/>
          </a:bodyPr>
          <a:lstStyle/>
          <a:p>
            <a:r>
              <a:rPr lang="de-DE" dirty="0">
                <a:latin typeface="Frutiger LT Std 45 Light" panose="020B0402020204020204" pitchFamily="34" charset="0"/>
              </a:rPr>
              <a:t>Der Tätigkeitsbereich von </a:t>
            </a:r>
            <a:r>
              <a:rPr lang="de-DE" dirty="0" smtClean="0">
                <a:latin typeface="Frutiger LT Std 45 Light" panose="020B0402020204020204" pitchFamily="34" charset="0"/>
              </a:rPr>
              <a:t>Kolping </a:t>
            </a:r>
            <a:r>
              <a:rPr lang="de-DE" dirty="0">
                <a:latin typeface="Frutiger LT Std 45 Light" panose="020B0402020204020204" pitchFamily="34" charset="0"/>
              </a:rPr>
              <a:t>Ungarn umfasst ein weites Spektrum. Durch die Integration von Schulen und sozialen Institutionen schafft </a:t>
            </a:r>
            <a:r>
              <a:rPr lang="de-DE" dirty="0" smtClean="0">
                <a:latin typeface="Frutiger LT Std 45 Light" panose="020B0402020204020204" pitchFamily="34" charset="0"/>
              </a:rPr>
              <a:t>Kolping </a:t>
            </a:r>
            <a:r>
              <a:rPr lang="de-DE" dirty="0">
                <a:latin typeface="Frutiger LT Std 45 Light" panose="020B0402020204020204" pitchFamily="34" charset="0"/>
              </a:rPr>
              <a:t>Ungarn für viele Kinder und Familien Zugang zu Bildung und verhilft ihnen somit zu sozialer </a:t>
            </a:r>
            <a:r>
              <a:rPr lang="de-DE" dirty="0" err="1" smtClean="0">
                <a:latin typeface="Frutiger LT Std 45 Light" panose="020B0402020204020204" pitchFamily="34" charset="0"/>
              </a:rPr>
              <a:t>Anerkenn-ung</a:t>
            </a:r>
            <a:r>
              <a:rPr lang="de-DE" dirty="0" smtClean="0">
                <a:latin typeface="Frutiger LT Std 45 Light" panose="020B0402020204020204" pitchFamily="34" charset="0"/>
              </a:rPr>
              <a:t> </a:t>
            </a:r>
            <a:r>
              <a:rPr lang="de-DE" dirty="0">
                <a:latin typeface="Frutiger LT Std 45 Light" panose="020B0402020204020204" pitchFamily="34" charset="0"/>
              </a:rPr>
              <a:t>und Arbeit. Ihnen ist es wichtig den Jugendlichen einen gesellschaftlich </a:t>
            </a:r>
            <a:r>
              <a:rPr lang="de-DE" dirty="0" err="1" smtClean="0">
                <a:latin typeface="Frutiger LT Std 45 Light" panose="020B0402020204020204" pitchFamily="34" charset="0"/>
              </a:rPr>
              <a:t>verant-wortungsvollen</a:t>
            </a:r>
            <a:r>
              <a:rPr lang="de-DE" dirty="0" smtClean="0">
                <a:latin typeface="Frutiger LT Std 45 Light" panose="020B0402020204020204" pitchFamily="34" charset="0"/>
              </a:rPr>
              <a:t> </a:t>
            </a:r>
            <a:r>
              <a:rPr lang="de-DE" dirty="0">
                <a:latin typeface="Frutiger LT Std 45 Light" panose="020B0402020204020204" pitchFamily="34" charset="0"/>
              </a:rPr>
              <a:t>Weg aufzuzeigen und ihnen die Lehren von Adolph </a:t>
            </a:r>
            <a:r>
              <a:rPr lang="de-DE" dirty="0" smtClean="0">
                <a:latin typeface="Frutiger LT Std 45 Light" panose="020B0402020204020204" pitchFamily="34" charset="0"/>
              </a:rPr>
              <a:t>Kolping </a:t>
            </a:r>
            <a:r>
              <a:rPr lang="de-DE" dirty="0">
                <a:latin typeface="Frutiger LT Std 45 Light" panose="020B0402020204020204" pitchFamily="34" charset="0"/>
              </a:rPr>
              <a:t>zu </a:t>
            </a:r>
            <a:r>
              <a:rPr lang="de-DE" dirty="0" err="1" smtClean="0">
                <a:latin typeface="Frutiger LT Std 45 Light" panose="020B0402020204020204" pitchFamily="34" charset="0"/>
              </a:rPr>
              <a:t>vermitt-eln</a:t>
            </a:r>
            <a:r>
              <a:rPr lang="de-DE" dirty="0">
                <a:latin typeface="Frutiger LT Std 45 Light" panose="020B0402020204020204" pitchFamily="34" charset="0"/>
              </a:rPr>
              <a:t>. So hat die </a:t>
            </a:r>
            <a:r>
              <a:rPr lang="de-DE" dirty="0" smtClean="0">
                <a:latin typeface="Frutiger LT Std 45 Light" panose="020B0402020204020204" pitchFamily="34" charset="0"/>
              </a:rPr>
              <a:t>Kolpingjugend </a:t>
            </a:r>
            <a:r>
              <a:rPr lang="de-DE" dirty="0">
                <a:latin typeface="Frutiger LT Std 45 Light" panose="020B0402020204020204" pitchFamily="34" charset="0"/>
              </a:rPr>
              <a:t>in Ungarn z.B. während der </a:t>
            </a:r>
            <a:r>
              <a:rPr lang="de-DE" dirty="0" smtClean="0">
                <a:latin typeface="Frutiger LT Std 45 Light" panose="020B0402020204020204" pitchFamily="34" charset="0"/>
              </a:rPr>
              <a:t>Pandemie </a:t>
            </a:r>
            <a:r>
              <a:rPr lang="de-DE" dirty="0" err="1" smtClean="0">
                <a:latin typeface="Frutiger LT Std 45 Light" panose="020B0402020204020204" pitchFamily="34" charset="0"/>
              </a:rPr>
              <a:t>eigeniniti-ativ</a:t>
            </a:r>
            <a:r>
              <a:rPr lang="de-DE" dirty="0">
                <a:latin typeface="Frutiger LT Std 45 Light" panose="020B0402020204020204" pitchFamily="34" charset="0"/>
              </a:rPr>
              <a:t> </a:t>
            </a:r>
            <a:r>
              <a:rPr lang="de-DE" dirty="0" smtClean="0">
                <a:latin typeface="Frutiger LT Std 45 Light" panose="020B0402020204020204" pitchFamily="34" charset="0"/>
              </a:rPr>
              <a:t>Online-Kurse </a:t>
            </a:r>
            <a:r>
              <a:rPr lang="de-DE" dirty="0">
                <a:latin typeface="Frutiger LT Std 45 Light" panose="020B0402020204020204" pitchFamily="34" charset="0"/>
              </a:rPr>
              <a:t>für </a:t>
            </a:r>
            <a:r>
              <a:rPr lang="de-DE" dirty="0" err="1">
                <a:latin typeface="Frutiger LT Std 45 Light" panose="020B0402020204020204" pitchFamily="34" charset="0"/>
              </a:rPr>
              <a:t>SchülerInnen</a:t>
            </a:r>
            <a:r>
              <a:rPr lang="de-DE" dirty="0">
                <a:latin typeface="Frutiger LT Std 45 Light" panose="020B0402020204020204" pitchFamily="34" charset="0"/>
              </a:rPr>
              <a:t> in Kinderheimen angeboten. Derzeit helfen sie außerdem Geflüchteten aus der Ukraine, mit eigens </a:t>
            </a:r>
            <a:r>
              <a:rPr lang="de-DE" dirty="0" smtClean="0">
                <a:latin typeface="Frutiger LT Std 45 Light" panose="020B0402020204020204" pitchFamily="34" charset="0"/>
              </a:rPr>
              <a:t>organsierte </a:t>
            </a:r>
            <a:r>
              <a:rPr lang="de-DE" dirty="0">
                <a:latin typeface="Frutiger LT Std 45 Light" panose="020B0402020204020204" pitchFamily="34" charset="0"/>
              </a:rPr>
              <a:t>Hilfstransporten.</a:t>
            </a:r>
            <a:br>
              <a:rPr lang="de-DE" dirty="0">
                <a:latin typeface="Frutiger LT Std 45 Light" panose="020B0402020204020204" pitchFamily="34" charset="0"/>
              </a:rPr>
            </a:br>
            <a:r>
              <a:rPr lang="de-DE" dirty="0">
                <a:latin typeface="Frutiger LT Std 45 Light" panose="020B0402020204020204" pitchFamily="34" charset="0"/>
              </a:rPr>
              <a:t>Die Mitglieder von </a:t>
            </a:r>
            <a:r>
              <a:rPr lang="de-DE" dirty="0" smtClean="0">
                <a:latin typeface="Frutiger LT Std 45 Light" panose="020B0402020204020204" pitchFamily="34" charset="0"/>
              </a:rPr>
              <a:t>Kolping </a:t>
            </a:r>
            <a:r>
              <a:rPr lang="de-DE" dirty="0">
                <a:latin typeface="Frutiger LT Std 45 Light" panose="020B0402020204020204" pitchFamily="34" charset="0"/>
              </a:rPr>
              <a:t>Ungarn sind überzeugt davon, dass ihre Arbeit für die Gesellschaft sie alle zu guten Menschen werden lässt.</a:t>
            </a:r>
          </a:p>
        </p:txBody>
      </p:sp>
    </p:spTree>
    <p:extLst>
      <p:ext uri="{BB962C8B-B14F-4D97-AF65-F5344CB8AC3E}">
        <p14:creationId xmlns:p14="http://schemas.microsoft.com/office/powerpoint/2010/main" val="9434026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4656748"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Portugal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764704"/>
            <a:ext cx="5892495" cy="5892494"/>
          </a:xfrm>
          <a:prstGeom prst="rect">
            <a:avLst/>
          </a:prstGeom>
        </p:spPr>
      </p:pic>
    </p:spTree>
    <p:extLst>
      <p:ext uri="{BB962C8B-B14F-4D97-AF65-F5344CB8AC3E}">
        <p14:creationId xmlns:p14="http://schemas.microsoft.com/office/powerpoint/2010/main" val="28427491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42479"/>
            <a:ext cx="8545180"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der </a:t>
            </a:r>
            <a:r>
              <a:rPr lang="de-DE" sz="2500" dirty="0" smtClean="0">
                <a:solidFill>
                  <a:srgbClr val="FFFFFF"/>
                </a:solidFill>
                <a:latin typeface="Frutiger-Roman"/>
                <a:cs typeface="Frutiger-Roman"/>
              </a:rPr>
              <a:t>Ukraine</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t="2418"/>
          <a:stretch/>
        </p:blipFill>
        <p:spPr>
          <a:xfrm>
            <a:off x="1043608" y="836712"/>
            <a:ext cx="5957879" cy="5813863"/>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Portugal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30</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3" name="Rechteck 2"/>
          <p:cNvSpPr/>
          <p:nvPr/>
        </p:nvSpPr>
        <p:spPr>
          <a:xfrm>
            <a:off x="179997" y="1036885"/>
            <a:ext cx="8640475" cy="3139321"/>
          </a:xfrm>
          <a:prstGeom prst="rect">
            <a:avLst/>
          </a:prstGeom>
        </p:spPr>
        <p:txBody>
          <a:bodyPr wrap="square">
            <a:spAutoFit/>
          </a:bodyPr>
          <a:lstStyle/>
          <a:p>
            <a:r>
              <a:rPr lang="de-DE" dirty="0">
                <a:latin typeface="Frutiger LT Std 45 Light" panose="020B0402020204020204" pitchFamily="34" charset="0"/>
              </a:rPr>
              <a:t>Mit dem Projekt “</a:t>
            </a:r>
            <a:r>
              <a:rPr lang="de-DE" dirty="0" err="1">
                <a:latin typeface="Frutiger LT Std 45 Light" panose="020B0402020204020204" pitchFamily="34" charset="0"/>
              </a:rPr>
              <a:t>Lamego</a:t>
            </a:r>
            <a:r>
              <a:rPr lang="de-DE" dirty="0">
                <a:latin typeface="Frutiger LT Std 45 Light" panose="020B0402020204020204" pitchFamily="34" charset="0"/>
              </a:rPr>
              <a:t> </a:t>
            </a:r>
            <a:r>
              <a:rPr lang="de-DE" dirty="0" err="1">
                <a:latin typeface="Frutiger LT Std 45 Light" panose="020B0402020204020204" pitchFamily="34" charset="0"/>
              </a:rPr>
              <a:t>Com-Tigo</a:t>
            </a:r>
            <a:r>
              <a:rPr lang="de-DE" dirty="0">
                <a:latin typeface="Frutiger LT Std 45 Light" panose="020B0402020204020204" pitchFamily="34" charset="0"/>
              </a:rPr>
              <a:t>” bekämpft </a:t>
            </a:r>
            <a:r>
              <a:rPr lang="de-DE" dirty="0" err="1">
                <a:latin typeface="Frutiger LT Std 45 Light" panose="020B0402020204020204" pitchFamily="34" charset="0"/>
              </a:rPr>
              <a:t>Obra</a:t>
            </a:r>
            <a:r>
              <a:rPr lang="de-DE" dirty="0">
                <a:latin typeface="Frutiger LT Std 45 Light" panose="020B0402020204020204" pitchFamily="34" charset="0"/>
              </a:rPr>
              <a:t> </a:t>
            </a:r>
            <a:r>
              <a:rPr lang="de-DE" dirty="0" smtClean="0">
                <a:latin typeface="Frutiger LT Std 45 Light" panose="020B0402020204020204" pitchFamily="34" charset="0"/>
              </a:rPr>
              <a:t>Kolping </a:t>
            </a:r>
            <a:r>
              <a:rPr lang="de-DE" dirty="0">
                <a:latin typeface="Frutiger LT Std 45 Light" panose="020B0402020204020204" pitchFamily="34" charset="0"/>
              </a:rPr>
              <a:t>de Portugal Armut und soziale Ausgrenzung von benachteiligten Kindern und Jugendlichen und leistet einen Beitrag dazu, das Leben dieser jungen Menschen und ihrer Familien positiv zu </a:t>
            </a:r>
            <a:r>
              <a:rPr lang="de-DE" dirty="0" err="1" smtClean="0">
                <a:latin typeface="Frutiger LT Std 45 Light" panose="020B0402020204020204" pitchFamily="34" charset="0"/>
              </a:rPr>
              <a:t>veränd-ern</a:t>
            </a:r>
            <a:r>
              <a:rPr lang="de-DE" dirty="0">
                <a:latin typeface="Frutiger LT Std 45 Light" panose="020B0402020204020204" pitchFamily="34" charset="0"/>
              </a:rPr>
              <a:t>.</a:t>
            </a:r>
          </a:p>
          <a:p>
            <a:r>
              <a:rPr lang="de-DE" dirty="0">
                <a:latin typeface="Frutiger LT Std 45 Light" panose="020B0402020204020204" pitchFamily="34" charset="0"/>
              </a:rPr>
              <a:t>Alle Aktivitäten werden in Zusammenarbeit mit der örtlichen Kommune entwickelt. So werden z. B. Workshops zu Themen wie Erziehung und gesunde Ess- und </a:t>
            </a:r>
            <a:r>
              <a:rPr lang="de-DE" dirty="0" err="1" smtClean="0">
                <a:latin typeface="Frutiger LT Std 45 Light" panose="020B0402020204020204" pitchFamily="34" charset="0"/>
              </a:rPr>
              <a:t>Lebensge-wohnheiten</a:t>
            </a:r>
            <a:r>
              <a:rPr lang="de-DE" dirty="0" smtClean="0">
                <a:latin typeface="Frutiger LT Std 45 Light" panose="020B0402020204020204" pitchFamily="34" charset="0"/>
              </a:rPr>
              <a:t> </a:t>
            </a:r>
            <a:r>
              <a:rPr lang="de-DE" dirty="0">
                <a:latin typeface="Frutiger LT Std 45 Light" panose="020B0402020204020204" pitchFamily="34" charset="0"/>
              </a:rPr>
              <a:t>angeboten und arbeitslose Familien über Arbeitsangebote in der </a:t>
            </a:r>
            <a:r>
              <a:rPr lang="de-DE" dirty="0" smtClean="0">
                <a:latin typeface="Frutiger LT Std 45 Light" panose="020B0402020204020204" pitchFamily="34" charset="0"/>
              </a:rPr>
              <a:t>Gemein-de </a:t>
            </a:r>
            <a:r>
              <a:rPr lang="de-DE" dirty="0">
                <a:latin typeface="Frutiger LT Std 45 Light" panose="020B0402020204020204" pitchFamily="34" charset="0"/>
              </a:rPr>
              <a:t>informiert.</a:t>
            </a:r>
          </a:p>
          <a:p>
            <a:r>
              <a:rPr lang="de-DE" dirty="0">
                <a:latin typeface="Frutiger LT Std 45 Light" panose="020B0402020204020204" pitchFamily="34" charset="0"/>
              </a:rPr>
              <a:t>Darüber hinaus wird die soziale Integration von Kindern und Jugendlichen durch verschiedene Freizeitaktivitäten gestärkt.</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42730421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4656748"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Mexiko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764704"/>
            <a:ext cx="5904656" cy="5904656"/>
          </a:xfrm>
          <a:prstGeom prst="rect">
            <a:avLst/>
          </a:prstGeom>
        </p:spPr>
      </p:pic>
    </p:spTree>
    <p:extLst>
      <p:ext uri="{BB962C8B-B14F-4D97-AF65-F5344CB8AC3E}">
        <p14:creationId xmlns:p14="http://schemas.microsoft.com/office/powerpoint/2010/main" val="38726134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Mexiko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32</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3" name="Rechteck 2"/>
          <p:cNvSpPr/>
          <p:nvPr/>
        </p:nvSpPr>
        <p:spPr>
          <a:xfrm>
            <a:off x="179997" y="1036885"/>
            <a:ext cx="8640475" cy="2585323"/>
          </a:xfrm>
          <a:prstGeom prst="rect">
            <a:avLst/>
          </a:prstGeom>
        </p:spPr>
        <p:txBody>
          <a:bodyPr wrap="square">
            <a:spAutoFit/>
          </a:bodyPr>
          <a:lstStyle/>
          <a:p>
            <a:r>
              <a:rPr lang="de-DE" dirty="0">
                <a:latin typeface="Frutiger LT Std 45 Light" panose="020B0402020204020204" pitchFamily="34" charset="0"/>
              </a:rPr>
              <a:t>Die </a:t>
            </a:r>
            <a:r>
              <a:rPr lang="de-DE" dirty="0" err="1" smtClean="0">
                <a:latin typeface="Frutiger LT Std 45 Light" panose="020B0402020204020204" pitchFamily="34" charset="0"/>
              </a:rPr>
              <a:t>Kolpingsfamilie</a:t>
            </a:r>
            <a:r>
              <a:rPr lang="de-DE" dirty="0" smtClean="0">
                <a:latin typeface="Frutiger LT Std 45 Light" panose="020B0402020204020204" pitchFamily="34" charset="0"/>
              </a:rPr>
              <a:t> </a:t>
            </a:r>
            <a:r>
              <a:rPr lang="de-DE" dirty="0">
                <a:latin typeface="Frutiger LT Std 45 Light" panose="020B0402020204020204" pitchFamily="34" charset="0"/>
              </a:rPr>
              <a:t>„Traditionelle Medizin“ setzt die in </a:t>
            </a:r>
            <a:r>
              <a:rPr lang="de-DE" dirty="0" smtClean="0">
                <a:latin typeface="Frutiger LT Std 45 Light" panose="020B0402020204020204" pitchFamily="34" charset="0"/>
              </a:rPr>
              <a:t>Kolping-Kursen </a:t>
            </a:r>
            <a:r>
              <a:rPr lang="de-DE" dirty="0">
                <a:latin typeface="Frutiger LT Std 45 Light" panose="020B0402020204020204" pitchFamily="34" charset="0"/>
              </a:rPr>
              <a:t>und Schulungen vermittelten Kenntnisse der T</a:t>
            </a:r>
            <a:r>
              <a:rPr lang="de-DE" dirty="0" smtClean="0">
                <a:latin typeface="Frutiger LT Std 45 Light" panose="020B0402020204020204" pitchFamily="34" charset="0"/>
              </a:rPr>
              <a:t>raditionellen </a:t>
            </a:r>
            <a:r>
              <a:rPr lang="de-DE" dirty="0">
                <a:latin typeface="Frutiger LT Std 45 Light" panose="020B0402020204020204" pitchFamily="34" charset="0"/>
              </a:rPr>
              <a:t>Medizin um. Sie führen im mexikanischen Bundesstaat Veracruz Gesundheitskampagnen in stark marginalisierten Gemeinden durch.</a:t>
            </a:r>
            <a:br>
              <a:rPr lang="de-DE" dirty="0">
                <a:latin typeface="Frutiger LT Std 45 Light" panose="020B0402020204020204" pitchFamily="34" charset="0"/>
              </a:rPr>
            </a:br>
            <a:r>
              <a:rPr lang="de-DE" dirty="0">
                <a:latin typeface="Frutiger LT Std 45 Light" panose="020B0402020204020204" pitchFamily="34" charset="0"/>
              </a:rPr>
              <a:t>Die Menschen dort haben wegen der hohen Kosten und der weiten Entfernungen zwischen ihren Dörfern und einer Arztpraxis kaum die Möglichkeit, eine Praxis aufzusuchen.</a:t>
            </a:r>
            <a:br>
              <a:rPr lang="de-DE" dirty="0">
                <a:latin typeface="Frutiger LT Std 45 Light" panose="020B0402020204020204" pitchFamily="34" charset="0"/>
              </a:rPr>
            </a:br>
            <a:r>
              <a:rPr lang="de-DE" dirty="0">
                <a:latin typeface="Frutiger LT Std 45 Light" panose="020B0402020204020204" pitchFamily="34" charset="0"/>
              </a:rPr>
              <a:t>In den von </a:t>
            </a:r>
            <a:r>
              <a:rPr lang="de-DE" dirty="0" smtClean="0">
                <a:latin typeface="Frutiger LT Std 45 Light" panose="020B0402020204020204" pitchFamily="34" charset="0"/>
              </a:rPr>
              <a:t>Kolping </a:t>
            </a:r>
            <a:r>
              <a:rPr lang="de-DE" dirty="0">
                <a:latin typeface="Frutiger LT Std 45 Light" panose="020B0402020204020204" pitchFamily="34" charset="0"/>
              </a:rPr>
              <a:t>Mexiko geförderten Kampagnen der Traditionellen Medizin bieten die Ärzte kostenlose Beratung und geben auch Medikamente aus.</a:t>
            </a:r>
          </a:p>
        </p:txBody>
      </p:sp>
    </p:spTree>
    <p:extLst>
      <p:ext uri="{BB962C8B-B14F-4D97-AF65-F5344CB8AC3E}">
        <p14:creationId xmlns:p14="http://schemas.microsoft.com/office/powerpoint/2010/main" val="11435333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4656748"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Togo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t="2418"/>
          <a:stretch/>
        </p:blipFill>
        <p:spPr>
          <a:xfrm>
            <a:off x="1187624" y="836712"/>
            <a:ext cx="5832648" cy="5813863"/>
          </a:xfrm>
          <a:prstGeom prst="rect">
            <a:avLst/>
          </a:prstGeom>
        </p:spPr>
      </p:pic>
    </p:spTree>
    <p:extLst>
      <p:ext uri="{BB962C8B-B14F-4D97-AF65-F5344CB8AC3E}">
        <p14:creationId xmlns:p14="http://schemas.microsoft.com/office/powerpoint/2010/main" val="11034703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Togo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34</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3" name="Rechteck 2"/>
          <p:cNvSpPr/>
          <p:nvPr/>
        </p:nvSpPr>
        <p:spPr>
          <a:xfrm>
            <a:off x="179997" y="1036885"/>
            <a:ext cx="8640475" cy="2862322"/>
          </a:xfrm>
          <a:prstGeom prst="rect">
            <a:avLst/>
          </a:prstGeom>
        </p:spPr>
        <p:txBody>
          <a:bodyPr wrap="square">
            <a:spAutoFit/>
          </a:bodyPr>
          <a:lstStyle/>
          <a:p>
            <a:r>
              <a:rPr lang="de-DE" dirty="0">
                <a:latin typeface="Frutiger LT Std 45 Light" panose="020B0402020204020204" pitchFamily="34" charset="0"/>
              </a:rPr>
              <a:t>Die Tomatenproduzenten in Togo erlitten im Jahr 2020 enorme Verluste. Die pandemiebedingten Grenzschließungen machten den Export nach Benin und Nigeria unmöglich und die interne Nachfrage ging inmitten des </a:t>
            </a:r>
            <a:r>
              <a:rPr lang="de-DE" dirty="0" err="1">
                <a:latin typeface="Frutiger LT Std 45 Light" panose="020B0402020204020204" pitchFamily="34" charset="0"/>
              </a:rPr>
              <a:t>Lockdowns</a:t>
            </a:r>
            <a:r>
              <a:rPr lang="de-DE" dirty="0">
                <a:latin typeface="Frutiger LT Std 45 Light" panose="020B0402020204020204" pitchFamily="34" charset="0"/>
              </a:rPr>
              <a:t> zurück.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de-DE" dirty="0" smtClean="0">
                <a:latin typeface="Frutiger LT Std 45 Light" panose="020B0402020204020204" pitchFamily="34" charset="0"/>
              </a:rPr>
              <a:t>Kolping </a:t>
            </a:r>
            <a:r>
              <a:rPr lang="de-DE" dirty="0">
                <a:latin typeface="Frutiger LT Std 45 Light" panose="020B0402020204020204" pitchFamily="34" charset="0"/>
              </a:rPr>
              <a:t>Togo engagiert sich an der Seite dieser Kleinproduzenten und unterstützt sie dabei, sich das nötige Know-how im Bereich der lokalen Verarbeitung und natürlichen Konservierung von Tomaten anzueignen.</a:t>
            </a:r>
          </a:p>
          <a:p>
            <a:r>
              <a:rPr lang="de-DE" dirty="0">
                <a:latin typeface="Frutiger LT Std 45 Light" panose="020B0402020204020204" pitchFamily="34" charset="0"/>
              </a:rPr>
              <a:t>Die </a:t>
            </a:r>
            <a:r>
              <a:rPr lang="de-DE" dirty="0" err="1" smtClean="0">
                <a:latin typeface="Frutiger LT Std 45 Light" panose="020B0402020204020204" pitchFamily="34" charset="0"/>
              </a:rPr>
              <a:t>Kolpingsfamilie</a:t>
            </a:r>
            <a:r>
              <a:rPr lang="de-DE" dirty="0" smtClean="0">
                <a:latin typeface="Frutiger LT Std 45 Light" panose="020B0402020204020204" pitchFamily="34" charset="0"/>
              </a:rPr>
              <a:t> </a:t>
            </a:r>
            <a:r>
              <a:rPr lang="de-DE" dirty="0" err="1">
                <a:latin typeface="Frutiger LT Std 45 Light" panose="020B0402020204020204" pitchFamily="34" charset="0"/>
              </a:rPr>
              <a:t>Attitogon</a:t>
            </a:r>
            <a:r>
              <a:rPr lang="de-DE" dirty="0">
                <a:latin typeface="Frutiger LT Std 45 Light" panose="020B0402020204020204" pitchFamily="34" charset="0"/>
              </a:rPr>
              <a:t> in der Diözese </a:t>
            </a:r>
            <a:r>
              <a:rPr lang="de-DE" dirty="0" err="1">
                <a:latin typeface="Frutiger LT Std 45 Light" panose="020B0402020204020204" pitchFamily="34" charset="0"/>
              </a:rPr>
              <a:t>Aného</a:t>
            </a:r>
            <a:r>
              <a:rPr lang="de-DE" dirty="0">
                <a:latin typeface="Frutiger LT Std 45 Light" panose="020B0402020204020204" pitchFamily="34" charset="0"/>
              </a:rPr>
              <a:t> verarbeitet ihre mithilfe von Kompost produzierten Tomaten nun zu Tomatenpüree ohne Zusatzstoffe. Dank der Verarbeitung wird das Produkt besser konserviert und ist auf dem Markt sehr gefragt.</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178991692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4656748"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Uruguay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t="-3653"/>
          <a:stretch/>
        </p:blipFill>
        <p:spPr>
          <a:xfrm>
            <a:off x="1043608" y="693504"/>
            <a:ext cx="5975856" cy="5975856"/>
          </a:xfrm>
          <a:prstGeom prst="rect">
            <a:avLst/>
          </a:prstGeom>
        </p:spPr>
      </p:pic>
    </p:spTree>
    <p:extLst>
      <p:ext uri="{BB962C8B-B14F-4D97-AF65-F5344CB8AC3E}">
        <p14:creationId xmlns:p14="http://schemas.microsoft.com/office/powerpoint/2010/main" val="37372385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Uruguay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36</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3" name="Rechteck 2"/>
          <p:cNvSpPr/>
          <p:nvPr/>
        </p:nvSpPr>
        <p:spPr>
          <a:xfrm>
            <a:off x="179997" y="1036885"/>
            <a:ext cx="8640475" cy="3139321"/>
          </a:xfrm>
          <a:prstGeom prst="rect">
            <a:avLst/>
          </a:prstGeom>
        </p:spPr>
        <p:txBody>
          <a:bodyPr wrap="square">
            <a:spAutoFit/>
          </a:bodyPr>
          <a:lstStyle/>
          <a:p>
            <a:r>
              <a:rPr lang="de-DE" dirty="0">
                <a:latin typeface="Frutiger LT Std 45 Light" panose="020B0402020204020204" pitchFamily="34" charset="0"/>
              </a:rPr>
              <a:t>Während der Pandemie wollte die </a:t>
            </a:r>
            <a:r>
              <a:rPr lang="de-DE" dirty="0" err="1" smtClean="0">
                <a:latin typeface="Frutiger LT Std 45 Light" panose="020B0402020204020204" pitchFamily="34" charset="0"/>
              </a:rPr>
              <a:t>Kolpingsfamilie</a:t>
            </a:r>
            <a:r>
              <a:rPr lang="de-DE" dirty="0" smtClean="0">
                <a:latin typeface="Frutiger LT Std 45 Light" panose="020B0402020204020204" pitchFamily="34" charset="0"/>
              </a:rPr>
              <a:t> </a:t>
            </a:r>
            <a:r>
              <a:rPr lang="de-DE" dirty="0">
                <a:latin typeface="Frutiger LT Std 45 Light" panose="020B0402020204020204" pitchFamily="34" charset="0"/>
              </a:rPr>
              <a:t>Santa Clara aus </a:t>
            </a:r>
            <a:r>
              <a:rPr lang="de-DE" dirty="0" err="1">
                <a:latin typeface="Frutiger LT Std 45 Light" panose="020B0402020204020204" pitchFamily="34" charset="0"/>
              </a:rPr>
              <a:t>Tacuarembó</a:t>
            </a:r>
            <a:r>
              <a:rPr lang="de-DE" dirty="0">
                <a:latin typeface="Frutiger LT Std 45 Light" panose="020B0402020204020204" pitchFamily="34" charset="0"/>
              </a:rPr>
              <a:t> schlechter verdienende Menschen in ihrer Gemeinde unterstützen. </a:t>
            </a:r>
            <a:endParaRPr lang="de-DE" dirty="0" smtClean="0">
              <a:latin typeface="Frutiger LT Std 45 Light" panose="020B0402020204020204" pitchFamily="34" charset="0"/>
            </a:endParaRPr>
          </a:p>
          <a:p>
            <a:r>
              <a:rPr lang="de-DE" dirty="0" smtClean="0">
                <a:latin typeface="Frutiger LT Std 45 Light" panose="020B0402020204020204" pitchFamily="34" charset="0"/>
              </a:rPr>
              <a:t>Dazu </a:t>
            </a:r>
            <a:r>
              <a:rPr lang="de-DE" dirty="0">
                <a:latin typeface="Frutiger LT Std 45 Light" panose="020B0402020204020204" pitchFamily="34" charset="0"/>
              </a:rPr>
              <a:t>startete sie ein Biogartenprojekt. Vom Pfarrer bekamen sie dafür ein Grundstück gestiftet. </a:t>
            </a:r>
            <a:r>
              <a:rPr lang="de-DE" dirty="0" smtClean="0">
                <a:latin typeface="Frutiger LT Std 45 Light" panose="020B0402020204020204" pitchFamily="34" charset="0"/>
              </a:rPr>
              <a:t>Kolpinggeschwister </a:t>
            </a:r>
            <a:r>
              <a:rPr lang="de-DE" dirty="0">
                <a:latin typeface="Frutiger LT Std 45 Light" panose="020B0402020204020204" pitchFamily="34" charset="0"/>
              </a:rPr>
              <a:t>aus der Diözese Passau in Deutschland stellten Mittel für </a:t>
            </a:r>
            <a:r>
              <a:rPr lang="de-DE" dirty="0" smtClean="0">
                <a:latin typeface="Frutiger LT Std 45 Light" panose="020B0402020204020204" pitchFamily="34" charset="0"/>
              </a:rPr>
              <a:t>Schul-</a:t>
            </a:r>
            <a:r>
              <a:rPr lang="de-DE" dirty="0" err="1" smtClean="0">
                <a:latin typeface="Frutiger LT Std 45 Light" panose="020B0402020204020204" pitchFamily="34" charset="0"/>
              </a:rPr>
              <a:t>ungen</a:t>
            </a:r>
            <a:r>
              <a:rPr lang="de-DE" dirty="0" smtClean="0">
                <a:latin typeface="Frutiger LT Std 45 Light" panose="020B0402020204020204" pitchFamily="34" charset="0"/>
              </a:rPr>
              <a:t> </a:t>
            </a:r>
            <a:r>
              <a:rPr lang="de-DE" dirty="0">
                <a:latin typeface="Frutiger LT Std 45 Light" panose="020B0402020204020204" pitchFamily="34" charset="0"/>
              </a:rPr>
              <a:t>und den Kauf von Gartengeräten bereit. </a:t>
            </a:r>
            <a:r>
              <a:rPr lang="de-DE" dirty="0" smtClean="0">
                <a:latin typeface="Frutiger LT Std 45 Light" panose="020B0402020204020204" pitchFamily="34" charset="0"/>
              </a:rPr>
              <a:t>Mittlerweile </a:t>
            </a:r>
            <a:r>
              <a:rPr lang="de-DE" dirty="0">
                <a:latin typeface="Frutiger LT Std 45 Light" panose="020B0402020204020204" pitchFamily="34" charset="0"/>
              </a:rPr>
              <a:t>sind 23 Personen an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de-DE" dirty="0" smtClean="0">
                <a:latin typeface="Frutiger LT Std 45 Light" panose="020B0402020204020204" pitchFamily="34" charset="0"/>
              </a:rPr>
              <a:t>dem </a:t>
            </a:r>
            <a:r>
              <a:rPr lang="de-DE" dirty="0">
                <a:latin typeface="Frutiger LT Std 45 Light" panose="020B0402020204020204" pitchFamily="34" charset="0"/>
              </a:rPr>
              <a:t>Projekt beteiligt. Sie erhielten eine Ausbildung </a:t>
            </a:r>
            <a:r>
              <a:rPr lang="de-DE" dirty="0" smtClean="0">
                <a:latin typeface="Frutiger LT Std 45 Light" panose="020B0402020204020204" pitchFamily="34" charset="0"/>
              </a:rPr>
              <a:t>im ökologischem Gärtnern und </a:t>
            </a:r>
            <a:r>
              <a:rPr lang="de-DE" dirty="0">
                <a:latin typeface="Frutiger LT Std 45 Light" panose="020B0402020204020204" pitchFamily="34" charset="0"/>
              </a:rPr>
              <a:t>haben auf ihren eigenen Grundstücken kleine Bio-Gärten angelegt, die ihre Haushaltskassen entlasten und bei Verkauf des Angebauten sogar füllen.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de-DE" dirty="0" smtClean="0">
                <a:latin typeface="Frutiger LT Std 45 Light" panose="020B0402020204020204" pitchFamily="34" charset="0"/>
              </a:rPr>
              <a:t>Den </a:t>
            </a:r>
            <a:r>
              <a:rPr lang="de-DE" dirty="0">
                <a:latin typeface="Frutiger LT Std 45 Light" panose="020B0402020204020204" pitchFamily="34" charset="0"/>
              </a:rPr>
              <a:t>Gemüsegarten in der Pfarrei betreibt die </a:t>
            </a:r>
            <a:r>
              <a:rPr lang="de-DE" dirty="0" err="1" smtClean="0">
                <a:latin typeface="Frutiger LT Std 45 Light" panose="020B0402020204020204" pitchFamily="34" charset="0"/>
              </a:rPr>
              <a:t>Kolpingsfamilie</a:t>
            </a:r>
            <a:r>
              <a:rPr lang="de-DE" dirty="0" smtClean="0">
                <a:latin typeface="Frutiger LT Std 45 Light" panose="020B0402020204020204" pitchFamily="34" charset="0"/>
              </a:rPr>
              <a:t> </a:t>
            </a:r>
            <a:r>
              <a:rPr lang="de-DE" dirty="0">
                <a:latin typeface="Frutiger LT Std 45 Light" panose="020B0402020204020204" pitchFamily="34" charset="0"/>
              </a:rPr>
              <a:t>als Gemeinschaftsprojekt und verkauft die Ernte, um damit die Kosten des Gemüsegartens zu decken und zum Unterhalt des </a:t>
            </a:r>
            <a:r>
              <a:rPr lang="de-DE" dirty="0" smtClean="0">
                <a:latin typeface="Frutiger LT Std 45 Light" panose="020B0402020204020204" pitchFamily="34" charset="0"/>
              </a:rPr>
              <a:t>Kolpinghauses </a:t>
            </a:r>
            <a:r>
              <a:rPr lang="de-DE" dirty="0">
                <a:latin typeface="Frutiger LT Std 45 Light" panose="020B0402020204020204" pitchFamily="34" charset="0"/>
              </a:rPr>
              <a:t>beizutragen.</a:t>
            </a:r>
          </a:p>
        </p:txBody>
      </p:sp>
    </p:spTree>
    <p:extLst>
      <p:ext uri="{BB962C8B-B14F-4D97-AF65-F5344CB8AC3E}">
        <p14:creationId xmlns:p14="http://schemas.microsoft.com/office/powerpoint/2010/main" val="31741236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4872772" cy="78226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Timor-Leste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3522" y="836712"/>
            <a:ext cx="5796750" cy="5796750"/>
          </a:xfrm>
          <a:prstGeom prst="rect">
            <a:avLst/>
          </a:prstGeom>
        </p:spPr>
      </p:pic>
    </p:spTree>
    <p:extLst>
      <p:ext uri="{BB962C8B-B14F-4D97-AF65-F5344CB8AC3E}">
        <p14:creationId xmlns:p14="http://schemas.microsoft.com/office/powerpoint/2010/main" val="14107089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Timor-Leste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38</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9" name="Rechteck 8"/>
          <p:cNvSpPr/>
          <p:nvPr/>
        </p:nvSpPr>
        <p:spPr>
          <a:xfrm>
            <a:off x="179997" y="1036885"/>
            <a:ext cx="8640475" cy="2585323"/>
          </a:xfrm>
          <a:prstGeom prst="rect">
            <a:avLst/>
          </a:prstGeom>
        </p:spPr>
        <p:txBody>
          <a:bodyPr wrap="square">
            <a:spAutoFit/>
          </a:bodyPr>
          <a:lstStyle/>
          <a:p>
            <a:r>
              <a:rPr lang="de-DE" dirty="0">
                <a:latin typeface="Frutiger LT Std 45 Light" panose="020B0402020204020204" pitchFamily="34" charset="0"/>
              </a:rPr>
              <a:t>Um einen Weg aus der Armut zu finden, bietet </a:t>
            </a:r>
            <a:r>
              <a:rPr lang="de-DE" dirty="0" smtClean="0">
                <a:latin typeface="Frutiger LT Std 45 Light" panose="020B0402020204020204" pitchFamily="34" charset="0"/>
              </a:rPr>
              <a:t>Kolping </a:t>
            </a:r>
            <a:r>
              <a:rPr lang="de-DE" dirty="0">
                <a:latin typeface="Frutiger LT Std 45 Light" panose="020B0402020204020204" pitchFamily="34" charset="0"/>
              </a:rPr>
              <a:t>seinen Mitgliedern in Timor-Leste u.a. Kleinkredite und Trainings an. So konnten z. B. 60 Mitglieder aus sechs </a:t>
            </a:r>
            <a:r>
              <a:rPr lang="de-DE" dirty="0" smtClean="0">
                <a:latin typeface="Frutiger LT Std 45 Light" panose="020B0402020204020204" pitchFamily="34" charset="0"/>
              </a:rPr>
              <a:t>Kolpingsfamilien </a:t>
            </a:r>
            <a:r>
              <a:rPr lang="de-DE" dirty="0">
                <a:latin typeface="Frutiger LT Std 45 Light" panose="020B0402020204020204" pitchFamily="34" charset="0"/>
              </a:rPr>
              <a:t>in die Kokosölproduktion einsteigen. In Zusammenarbeit mit der GIZ konnte in Schulungen das dafür notwendige Know-how vermittelt und die benötigte Ausstattung der Werkstätten unterstützt werden. Über die Ausstellung auf Messen im Januar und Februar 2022 in der Hauptstadt </a:t>
            </a:r>
            <a:r>
              <a:rPr lang="de-DE" dirty="0" err="1">
                <a:latin typeface="Frutiger LT Std 45 Light" panose="020B0402020204020204" pitchFamily="34" charset="0"/>
              </a:rPr>
              <a:t>Dili</a:t>
            </a:r>
            <a:r>
              <a:rPr lang="de-DE" dirty="0">
                <a:latin typeface="Frutiger LT Std 45 Light" panose="020B0402020204020204" pitchFamily="34" charset="0"/>
              </a:rPr>
              <a:t> konnten bereits 880 Liter Öl verkauft werden. Außerdem wurden 3000 Liter an die GIZ geliefert. Als nächsten Schritt plant </a:t>
            </a:r>
            <a:r>
              <a:rPr lang="de-DE" dirty="0" smtClean="0">
                <a:latin typeface="Frutiger LT Std 45 Light" panose="020B0402020204020204" pitchFamily="34" charset="0"/>
              </a:rPr>
              <a:t>Kolping </a:t>
            </a:r>
            <a:r>
              <a:rPr lang="de-DE" dirty="0">
                <a:latin typeface="Frutiger LT Std 45 Light" panose="020B0402020204020204" pitchFamily="34" charset="0"/>
              </a:rPr>
              <a:t>Timor-Leste eine Genossenschaft zu gründen, sodass sie staatliche Zuschüsse erhalten können.</a:t>
            </a:r>
          </a:p>
        </p:txBody>
      </p:sp>
    </p:spTree>
    <p:extLst>
      <p:ext uri="{BB962C8B-B14F-4D97-AF65-F5344CB8AC3E}">
        <p14:creationId xmlns:p14="http://schemas.microsoft.com/office/powerpoint/2010/main" val="2959217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4656748" cy="78226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Luxemburg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892591"/>
            <a:ext cx="5776769" cy="5776769"/>
          </a:xfrm>
          <a:prstGeom prst="rect">
            <a:avLst/>
          </a:prstGeom>
        </p:spPr>
      </p:pic>
    </p:spTree>
    <p:extLst>
      <p:ext uri="{BB962C8B-B14F-4D97-AF65-F5344CB8AC3E}">
        <p14:creationId xmlns:p14="http://schemas.microsoft.com/office/powerpoint/2010/main" val="4511570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der Ukraine	</a:t>
            </a:r>
            <a:endParaRPr sz="2500" dirty="0">
              <a:latin typeface="Frutiger-Roman"/>
              <a:cs typeface="Frutiger-Roman"/>
            </a:endParaRPr>
          </a:p>
        </p:txBody>
      </p:sp>
      <p:sp>
        <p:nvSpPr>
          <p:cNvPr id="27" name="object 27"/>
          <p:cNvSpPr txBox="1">
            <a:spLocks noGrp="1"/>
          </p:cNvSpPr>
          <p:nvPr>
            <p:ph type="sldNum" sz="quarter" idx="7"/>
          </p:nvPr>
        </p:nvSpPr>
        <p:spPr>
          <a:xfrm>
            <a:off x="334599" y="6397957"/>
            <a:ext cx="121920"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4</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5" name="Rechteck 4"/>
          <p:cNvSpPr/>
          <p:nvPr/>
        </p:nvSpPr>
        <p:spPr>
          <a:xfrm>
            <a:off x="179997" y="1037870"/>
            <a:ext cx="8784590" cy="3693319"/>
          </a:xfrm>
          <a:prstGeom prst="rect">
            <a:avLst/>
          </a:prstGeom>
        </p:spPr>
        <p:txBody>
          <a:bodyPr wrap="square">
            <a:spAutoFit/>
          </a:bodyPr>
          <a:lstStyle/>
          <a:p>
            <a:r>
              <a:rPr lang="de-DE" dirty="0">
                <a:latin typeface="Frutiger LT Std 45 Light" panose="020B0402020204020204" pitchFamily="34" charset="0"/>
              </a:rPr>
              <a:t>Das Team des </a:t>
            </a:r>
            <a:r>
              <a:rPr lang="de-DE" dirty="0" smtClean="0">
                <a:latin typeface="Frutiger LT Std 45 Light" panose="020B0402020204020204" pitchFamily="34" charset="0"/>
              </a:rPr>
              <a:t>Kolping </a:t>
            </a:r>
            <a:r>
              <a:rPr lang="de-DE" dirty="0">
                <a:latin typeface="Frutiger LT Std 45 Light" panose="020B0402020204020204" pitchFamily="34" charset="0"/>
              </a:rPr>
              <a:t>Entwicklungszentrums für Kinder mit Behinderung in der Ukraine erhielt viele Hilferufe von besorgten Eltern, die von neuen Problemen aufgrund </a:t>
            </a:r>
            <a:r>
              <a:rPr lang="de-DE" dirty="0" smtClean="0">
                <a:latin typeface="Frutiger LT Std 45 Light" panose="020B0402020204020204" pitchFamily="34" charset="0"/>
              </a:rPr>
              <a:t>von </a:t>
            </a:r>
          </a:p>
          <a:p>
            <a:r>
              <a:rPr lang="de-DE" dirty="0" smtClean="0">
                <a:latin typeface="Frutiger LT Std 45 Light" panose="020B0402020204020204" pitchFamily="34" charset="0"/>
              </a:rPr>
              <a:t>Ängsten </a:t>
            </a:r>
            <a:r>
              <a:rPr lang="de-DE" dirty="0">
                <a:latin typeface="Frutiger LT Std 45 Light" panose="020B0402020204020204" pitchFamily="34" charset="0"/>
              </a:rPr>
              <a:t>vor Sirenen und lauten Geräuschen und Entwicklungsrückschlägen wegen des Krieges berichteten, musste das Zentrum doch zunächst wegen der Kriegszustände und der Umfunktionierung als Unterkunft für Geflüchtete schließen.</a:t>
            </a:r>
          </a:p>
          <a:p>
            <a:r>
              <a:rPr lang="de-DE" dirty="0">
                <a:latin typeface="Frutiger LT Std 45 Light" panose="020B0402020204020204" pitchFamily="34" charset="0"/>
              </a:rPr>
              <a:t>Mittlerweile hat das Team seine Arbeit mit den Kindern wiederaufgenommen. </a:t>
            </a:r>
            <a:endParaRPr lang="de-DE" dirty="0" smtClean="0">
              <a:latin typeface="Frutiger LT Std 45 Light" panose="020B0402020204020204" pitchFamily="34" charset="0"/>
            </a:endParaRPr>
          </a:p>
          <a:p>
            <a:r>
              <a:rPr lang="de-DE" dirty="0" smtClean="0">
                <a:latin typeface="Frutiger LT Std 45 Light" panose="020B0402020204020204" pitchFamily="34" charset="0"/>
              </a:rPr>
              <a:t>Mithilfe </a:t>
            </a:r>
            <a:r>
              <a:rPr lang="de-DE" dirty="0">
                <a:latin typeface="Frutiger LT Std 45 Light" panose="020B0402020204020204" pitchFamily="34" charset="0"/>
              </a:rPr>
              <a:t>ihrer Unterstützung wird behinderten Kindern aus Kriegsgebieten, deren Eltern zu den Streitkräften der Ukraine gingen oder ihr Einkommen verloren haben, nun die Möglichkeit gegeben, ihre Ängste zu bekämpfen und die Freude an ihrer Kindheit wiederzufinden. Zu sehen, wie die Kinder trotz des Krieges die Freude an </a:t>
            </a:r>
            <a:r>
              <a:rPr lang="de-DE" dirty="0" err="1" smtClean="0">
                <a:latin typeface="Frutiger LT Std 45 Light" panose="020B0402020204020204" pitchFamily="34" charset="0"/>
              </a:rPr>
              <a:t>Kommunika-tion</a:t>
            </a:r>
            <a:r>
              <a:rPr lang="de-DE" dirty="0" smtClean="0">
                <a:latin typeface="Frutiger LT Std 45 Light" panose="020B0402020204020204" pitchFamily="34" charset="0"/>
              </a:rPr>
              <a:t> </a:t>
            </a:r>
            <a:r>
              <a:rPr lang="de-DE" dirty="0">
                <a:latin typeface="Frutiger LT Std 45 Light" panose="020B0402020204020204" pitchFamily="34" charset="0"/>
              </a:rPr>
              <a:t>zurückgewinnen, sich aus der Isolation begeben und sich positiv weiterentwickeln, gibt den Eltern die Kraft, unter neuen Bedingungen zu leben und auf Perspektiven in den schweren Zeiten des Kriegs zu hoffen.</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Luxemburg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40</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9" name="Rechteck 8"/>
          <p:cNvSpPr/>
          <p:nvPr/>
        </p:nvSpPr>
        <p:spPr>
          <a:xfrm>
            <a:off x="179997" y="1036885"/>
            <a:ext cx="8640475" cy="2308324"/>
          </a:xfrm>
          <a:prstGeom prst="rect">
            <a:avLst/>
          </a:prstGeom>
        </p:spPr>
        <p:txBody>
          <a:bodyPr wrap="square">
            <a:spAutoFit/>
          </a:bodyPr>
          <a:lstStyle/>
          <a:p>
            <a:r>
              <a:rPr lang="de-DE" dirty="0">
                <a:latin typeface="Frutiger LT Std 45 Light" panose="020B0402020204020204" pitchFamily="34" charset="0"/>
              </a:rPr>
              <a:t>Seit 1974 führt der Verband regelmäßig Kleidersammlungen durch – als Straßensammlung sowie mithilfe aufgestellter Container. 2021 kamen dabei insgesamt 2.757 Tonnen an Altkleidern zusammen. Diese Einnahmen sowie weitere Spenden- und Fördermittel ermöglichen es </a:t>
            </a:r>
            <a:r>
              <a:rPr lang="de-DE" dirty="0" smtClean="0">
                <a:latin typeface="Frutiger LT Std 45 Light" panose="020B0402020204020204" pitchFamily="34" charset="0"/>
              </a:rPr>
              <a:t>Kolping </a:t>
            </a:r>
            <a:r>
              <a:rPr lang="de-DE" dirty="0">
                <a:latin typeface="Frutiger LT Std 45 Light" panose="020B0402020204020204" pitchFamily="34" charset="0"/>
              </a:rPr>
              <a:t>Luxemburg, verschiedene soziale Projekte zu fördern. Die Spanne reicht hier von der Unterstützung sozialer Institutionen im Inland über Entwicklungsprojekte im Globalen Süden bis hin zur Hilfe bei Naturkatastrophen. Zurzeit stehen Projekte in der Demokratischen Republik Kongo sowie in Rumänien im Fokus.</a:t>
            </a:r>
          </a:p>
        </p:txBody>
      </p:sp>
    </p:spTree>
    <p:extLst>
      <p:ext uri="{BB962C8B-B14F-4D97-AF65-F5344CB8AC3E}">
        <p14:creationId xmlns:p14="http://schemas.microsoft.com/office/powerpoint/2010/main" val="9901063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4656748"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Honduras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765959"/>
            <a:ext cx="5904656" cy="5904656"/>
          </a:xfrm>
          <a:prstGeom prst="rect">
            <a:avLst/>
          </a:prstGeom>
        </p:spPr>
      </p:pic>
    </p:spTree>
    <p:extLst>
      <p:ext uri="{BB962C8B-B14F-4D97-AF65-F5344CB8AC3E}">
        <p14:creationId xmlns:p14="http://schemas.microsoft.com/office/powerpoint/2010/main" val="38469603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Honduras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42</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9" name="Rechteck 8"/>
          <p:cNvSpPr/>
          <p:nvPr/>
        </p:nvSpPr>
        <p:spPr>
          <a:xfrm>
            <a:off x="179997" y="1036885"/>
            <a:ext cx="8640475" cy="3416320"/>
          </a:xfrm>
          <a:prstGeom prst="rect">
            <a:avLst/>
          </a:prstGeom>
        </p:spPr>
        <p:txBody>
          <a:bodyPr wrap="square">
            <a:spAutoFit/>
          </a:bodyPr>
          <a:lstStyle/>
          <a:p>
            <a:r>
              <a:rPr lang="de-DE" dirty="0">
                <a:latin typeface="Frutiger LT Std 45 Light" panose="020B0402020204020204" pitchFamily="34" charset="0"/>
              </a:rPr>
              <a:t>Angesichts der schwierigen wirtschaftlichen Lage im Land hilft </a:t>
            </a:r>
            <a:r>
              <a:rPr lang="de-DE" dirty="0" smtClean="0">
                <a:latin typeface="Frutiger LT Std 45 Light" panose="020B0402020204020204" pitchFamily="34" charset="0"/>
              </a:rPr>
              <a:t>Kolping </a:t>
            </a:r>
            <a:r>
              <a:rPr lang="de-DE" dirty="0">
                <a:latin typeface="Frutiger LT Std 45 Light" panose="020B0402020204020204" pitchFamily="34" charset="0"/>
              </a:rPr>
              <a:t>Honduras den vielen </a:t>
            </a:r>
            <a:r>
              <a:rPr lang="de-DE" dirty="0" smtClean="0">
                <a:latin typeface="Frutiger LT Std 45 Light" panose="020B0402020204020204" pitchFamily="34" charset="0"/>
              </a:rPr>
              <a:t>Kleinunternehmern unter </a:t>
            </a:r>
            <a:r>
              <a:rPr lang="de-DE" dirty="0">
                <a:latin typeface="Frutiger LT Std 45 Light" panose="020B0402020204020204" pitchFamily="34" charset="0"/>
              </a:rPr>
              <a:t>den Mitgliedern bei der Vermarktung ihrer Produkte. Um ihre Waren einer breiteren Kundschaft bekannt zu machen, organisiert der Verband regelmäßig Ausstellungen – so genannte </a:t>
            </a:r>
            <a:r>
              <a:rPr lang="de-DE" dirty="0" err="1">
                <a:latin typeface="Frutiger LT Std 45 Light" panose="020B0402020204020204" pitchFamily="34" charset="0"/>
              </a:rPr>
              <a:t>expoferias</a:t>
            </a:r>
            <a:r>
              <a:rPr lang="de-DE" dirty="0">
                <a:latin typeface="Frutiger LT Std 45 Light" panose="020B0402020204020204" pitchFamily="34" charset="0"/>
              </a:rPr>
              <a:t> – in verschiedenen </a:t>
            </a:r>
            <a:r>
              <a:rPr lang="de-DE" dirty="0" smtClean="0">
                <a:latin typeface="Frutiger LT Std 45 Light" panose="020B0402020204020204" pitchFamily="34" charset="0"/>
              </a:rPr>
              <a:t>Gemeinden</a:t>
            </a:r>
            <a:r>
              <a:rPr lang="de-DE" dirty="0">
                <a:latin typeface="Frutiger LT Std 45 Light" panose="020B0402020204020204" pitchFamily="34" charset="0"/>
              </a:rPr>
              <a:t>.</a:t>
            </a:r>
          </a:p>
          <a:p>
            <a:r>
              <a:rPr lang="de-DE" dirty="0">
                <a:latin typeface="Frutiger LT Std 45 Light" panose="020B0402020204020204" pitchFamily="34" charset="0"/>
              </a:rPr>
              <a:t>In freundlicher, familiärer Atmosphäre können die </a:t>
            </a:r>
            <a:r>
              <a:rPr lang="de-DE" dirty="0" err="1" smtClean="0">
                <a:latin typeface="Frutiger LT Std 45 Light" panose="020B0402020204020204" pitchFamily="34" charset="0"/>
              </a:rPr>
              <a:t>UnternehmerInnen</a:t>
            </a:r>
            <a:r>
              <a:rPr lang="de-DE" dirty="0" smtClean="0">
                <a:latin typeface="Frutiger LT Std 45 Light" panose="020B0402020204020204" pitchFamily="34" charset="0"/>
              </a:rPr>
              <a:t> </a:t>
            </a:r>
            <a:r>
              <a:rPr lang="de-DE" dirty="0">
                <a:latin typeface="Frutiger LT Std 45 Light" panose="020B0402020204020204" pitchFamily="34" charset="0"/>
              </a:rPr>
              <a:t>aus den </a:t>
            </a:r>
            <a:r>
              <a:rPr lang="de-DE" dirty="0" smtClean="0">
                <a:latin typeface="Frutiger LT Std 45 Light" panose="020B0402020204020204" pitchFamily="34" charset="0"/>
              </a:rPr>
              <a:t>Kolpingsfamilien </a:t>
            </a:r>
            <a:r>
              <a:rPr lang="de-DE" dirty="0">
                <a:latin typeface="Frutiger LT Std 45 Light" panose="020B0402020204020204" pitchFamily="34" charset="0"/>
              </a:rPr>
              <a:t>dort ihre Erzeugnisse präsentieren und verkaufen. Meist handelt es sich um Lebensmittel wie Kekse, Marmeladen oder Säfte, die aus eigener Ernte hergestellt werden und vor Ort gerne probiert werden dürfen. So können die </a:t>
            </a:r>
            <a:r>
              <a:rPr lang="de-DE" dirty="0" smtClean="0">
                <a:latin typeface="Frutiger LT Std 45 Light" panose="020B0402020204020204" pitchFamily="34" charset="0"/>
              </a:rPr>
              <a:t>Unter-nehmen </a:t>
            </a:r>
            <a:r>
              <a:rPr lang="de-DE" dirty="0">
                <a:latin typeface="Frutiger LT Std 45 Light" panose="020B0402020204020204" pitchFamily="34" charset="0"/>
              </a:rPr>
              <a:t>leichter mit ihrer Qualität überzeugen und in ihrer Gemeinde neue Kundschaft gewinnen.</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6471589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016788" cy="78226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der Schweiz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764704"/>
            <a:ext cx="5920179" cy="5920179"/>
          </a:xfrm>
          <a:prstGeom prst="rect">
            <a:avLst/>
          </a:prstGeom>
        </p:spPr>
      </p:pic>
    </p:spTree>
    <p:extLst>
      <p:ext uri="{BB962C8B-B14F-4D97-AF65-F5344CB8AC3E}">
        <p14:creationId xmlns:p14="http://schemas.microsoft.com/office/powerpoint/2010/main" val="14672438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der Schweiz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44</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9" name="Rechteck 8"/>
          <p:cNvSpPr/>
          <p:nvPr/>
        </p:nvSpPr>
        <p:spPr>
          <a:xfrm>
            <a:off x="179997" y="1036885"/>
            <a:ext cx="8640475" cy="3693319"/>
          </a:xfrm>
          <a:prstGeom prst="rect">
            <a:avLst/>
          </a:prstGeom>
        </p:spPr>
        <p:txBody>
          <a:bodyPr wrap="square">
            <a:spAutoFit/>
          </a:bodyPr>
          <a:lstStyle/>
          <a:p>
            <a:r>
              <a:rPr lang="de-DE" dirty="0">
                <a:latin typeface="Frutiger LT Std 45 Light" panose="020B0402020204020204" pitchFamily="34" charset="0"/>
              </a:rPr>
              <a:t>Jedes Jahr treffen sich die </a:t>
            </a:r>
            <a:r>
              <a:rPr lang="de-DE" dirty="0" smtClean="0">
                <a:latin typeface="Frutiger LT Std 45 Light" panose="020B0402020204020204" pitchFamily="34" charset="0"/>
              </a:rPr>
              <a:t>Kolpingsfamilien </a:t>
            </a:r>
            <a:r>
              <a:rPr lang="de-DE" dirty="0">
                <a:latin typeface="Frutiger LT Std 45 Light" panose="020B0402020204020204" pitchFamily="34" charset="0"/>
              </a:rPr>
              <a:t>zu einer </a:t>
            </a:r>
            <a:r>
              <a:rPr lang="de-DE" dirty="0" smtClean="0">
                <a:latin typeface="Frutiger LT Std 45 Light" panose="020B0402020204020204" pitchFamily="34" charset="0"/>
              </a:rPr>
              <a:t>Kolping-Erlebniswoche</a:t>
            </a:r>
            <a:r>
              <a:rPr lang="de-DE" dirty="0">
                <a:latin typeface="Frutiger LT Std 45 Light" panose="020B0402020204020204" pitchFamily="34" charset="0"/>
              </a:rPr>
              <a:t>, um unter einem bestimmten Motto den </a:t>
            </a:r>
            <a:r>
              <a:rPr lang="de-DE" dirty="0" smtClean="0">
                <a:latin typeface="Frutiger LT Std 45 Light" panose="020B0402020204020204" pitchFamily="34" charset="0"/>
              </a:rPr>
              <a:t>Kolpinggeist </a:t>
            </a:r>
            <a:r>
              <a:rPr lang="de-DE" dirty="0">
                <a:latin typeface="Frutiger LT Std 45 Light" panose="020B0402020204020204" pitchFamily="34" charset="0"/>
              </a:rPr>
              <a:t>zu spüren und zu pflegen.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de-DE" dirty="0" smtClean="0">
                <a:latin typeface="Frutiger LT Std 45 Light" panose="020B0402020204020204" pitchFamily="34" charset="0"/>
              </a:rPr>
              <a:t>In </a:t>
            </a:r>
            <a:r>
              <a:rPr lang="de-DE" dirty="0">
                <a:latin typeface="Frutiger LT Std 45 Light" panose="020B0402020204020204" pitchFamily="34" charset="0"/>
              </a:rPr>
              <a:t>diesem Jahr traf man sich auf der </a:t>
            </a:r>
            <a:r>
              <a:rPr lang="de-DE" dirty="0" err="1">
                <a:latin typeface="Frutiger LT Std 45 Light" panose="020B0402020204020204" pitchFamily="34" charset="0"/>
              </a:rPr>
              <a:t>Mörlialb</a:t>
            </a:r>
            <a:r>
              <a:rPr lang="de-DE" dirty="0">
                <a:latin typeface="Frutiger LT Std 45 Light" panose="020B0402020204020204" pitchFamily="34" charset="0"/>
              </a:rPr>
              <a:t> in der Zentralschweiz. 40 Kinder und Erwachsene genossen die Tage mit Singen, Spielen, Wandern und zahlreichen </a:t>
            </a:r>
            <a:r>
              <a:rPr lang="de-DE" dirty="0" smtClean="0">
                <a:latin typeface="Frutiger LT Std 45 Light" panose="020B0402020204020204" pitchFamily="34" charset="0"/>
              </a:rPr>
              <a:t>Abenteuern</a:t>
            </a:r>
            <a:r>
              <a:rPr lang="de-DE" dirty="0">
                <a:latin typeface="Frutiger LT Std 45 Light" panose="020B0402020204020204" pitchFamily="34" charset="0"/>
              </a:rPr>
              <a:t>.</a:t>
            </a:r>
          </a:p>
          <a:p>
            <a:r>
              <a:rPr lang="de-DE" dirty="0">
                <a:latin typeface="Frutiger LT Std 45 Light" panose="020B0402020204020204" pitchFamily="34" charset="0"/>
              </a:rPr>
              <a:t>„Ich bin froh und glücklich, dass wir uns wieder in unserer Gemeinschaft treffen konnten und so dem Alltag, der momentan stark durch Corona geprägt wird, entfliehen konnten. Daraus habe ich viel Kraft und Zuversicht geschöpft“, äußert eine Teilnehmerin.</a:t>
            </a:r>
          </a:p>
          <a:p>
            <a:r>
              <a:rPr lang="de-DE" dirty="0">
                <a:latin typeface="Frutiger LT Std 45 Light" panose="020B0402020204020204" pitchFamily="34" charset="0"/>
              </a:rPr>
              <a:t>Das zeigt, wie wichtig Begegnung und Austausch besonders in diesem Jahr waren – trotz Corona-Auflagen und entsprechendem Mehraufwand. Ein gutes Beispiel, wie </a:t>
            </a:r>
            <a:r>
              <a:rPr lang="de-DE" dirty="0" smtClean="0">
                <a:latin typeface="Frutiger LT Std 45 Light" panose="020B0402020204020204" pitchFamily="34" charset="0"/>
              </a:rPr>
              <a:t>Kolping </a:t>
            </a:r>
            <a:r>
              <a:rPr lang="de-DE" dirty="0">
                <a:latin typeface="Frutiger LT Std 45 Light" panose="020B0402020204020204" pitchFamily="34" charset="0"/>
              </a:rPr>
              <a:t>das Leben in der Schweizer </a:t>
            </a:r>
            <a:r>
              <a:rPr lang="de-DE" dirty="0" smtClean="0">
                <a:latin typeface="Frutiger LT Std 45 Light" panose="020B0402020204020204" pitchFamily="34" charset="0"/>
              </a:rPr>
              <a:t>Kolpinggemeinschaft </a:t>
            </a:r>
            <a:r>
              <a:rPr lang="de-DE" dirty="0">
                <a:latin typeface="Frutiger LT Std 45 Light" panose="020B0402020204020204" pitchFamily="34" charset="0"/>
              </a:rPr>
              <a:t>positiv verändert.</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343672989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4656748"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Südafrika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1640" y="908720"/>
            <a:ext cx="5731691" cy="5743823"/>
          </a:xfrm>
          <a:prstGeom prst="rect">
            <a:avLst/>
          </a:prstGeom>
        </p:spPr>
      </p:pic>
    </p:spTree>
    <p:extLst>
      <p:ext uri="{BB962C8B-B14F-4D97-AF65-F5344CB8AC3E}">
        <p14:creationId xmlns:p14="http://schemas.microsoft.com/office/powerpoint/2010/main" val="27740802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Südafrika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46</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9" name="Rechteck 8"/>
          <p:cNvSpPr/>
          <p:nvPr/>
        </p:nvSpPr>
        <p:spPr>
          <a:xfrm>
            <a:off x="179997" y="1036885"/>
            <a:ext cx="8640475" cy="4801314"/>
          </a:xfrm>
          <a:prstGeom prst="rect">
            <a:avLst/>
          </a:prstGeom>
        </p:spPr>
        <p:txBody>
          <a:bodyPr wrap="square">
            <a:spAutoFit/>
          </a:bodyPr>
          <a:lstStyle/>
          <a:p>
            <a:r>
              <a:rPr lang="de-DE" dirty="0" smtClean="0">
                <a:latin typeface="Frutiger LT Std 45 Light" panose="020B0402020204020204" pitchFamily="34" charset="0"/>
              </a:rPr>
              <a:t>Südafrika </a:t>
            </a:r>
            <a:r>
              <a:rPr lang="de-DE" dirty="0">
                <a:latin typeface="Frutiger LT Std 45 Light" panose="020B0402020204020204" pitchFamily="34" charset="0"/>
              </a:rPr>
              <a:t>hat eine der höchsten Arbeitslosenquoten der Welt.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de-DE" dirty="0" smtClean="0">
                <a:latin typeface="Frutiger LT Std 45 Light" panose="020B0402020204020204" pitchFamily="34" charset="0"/>
              </a:rPr>
              <a:t>Das </a:t>
            </a:r>
            <a:r>
              <a:rPr lang="de-DE" dirty="0">
                <a:latin typeface="Frutiger LT Std 45 Light" panose="020B0402020204020204" pitchFamily="34" charset="0"/>
              </a:rPr>
              <a:t>Work </a:t>
            </a:r>
            <a:r>
              <a:rPr lang="de-DE" dirty="0" err="1">
                <a:latin typeface="Frutiger LT Std 45 Light" panose="020B0402020204020204" pitchFamily="34" charset="0"/>
              </a:rPr>
              <a:t>Opportunity</a:t>
            </a:r>
            <a:r>
              <a:rPr lang="de-DE" dirty="0">
                <a:latin typeface="Frutiger LT Std 45 Light" panose="020B0402020204020204" pitchFamily="34" charset="0"/>
              </a:rPr>
              <a:t> Programme (WOP) von </a:t>
            </a:r>
            <a:r>
              <a:rPr lang="de-DE" dirty="0" smtClean="0">
                <a:latin typeface="Frutiger LT Std 45 Light" panose="020B0402020204020204" pitchFamily="34" charset="0"/>
              </a:rPr>
              <a:t>Kolping </a:t>
            </a:r>
            <a:r>
              <a:rPr lang="de-DE" dirty="0">
                <a:latin typeface="Frutiger LT Std 45 Light" panose="020B0402020204020204" pitchFamily="34" charset="0"/>
              </a:rPr>
              <a:t>Südafrika bietet arbeitslosen Jugendlichen soziale und berufliche Qualifikation, um ihre Chancen auf Arbeit zu verbessern.</a:t>
            </a:r>
          </a:p>
          <a:p>
            <a:r>
              <a:rPr lang="de-DE" dirty="0" err="1">
                <a:latin typeface="Frutiger LT Std 45 Light" panose="020B0402020204020204" pitchFamily="34" charset="0"/>
              </a:rPr>
              <a:t>Khuthazwa</a:t>
            </a:r>
            <a:r>
              <a:rPr lang="de-DE" dirty="0">
                <a:latin typeface="Frutiger LT Std 45 Light" panose="020B0402020204020204" pitchFamily="34" charset="0"/>
              </a:rPr>
              <a:t> </a:t>
            </a:r>
            <a:r>
              <a:rPr lang="de-DE" dirty="0" err="1">
                <a:latin typeface="Frutiger LT Std 45 Light" panose="020B0402020204020204" pitchFamily="34" charset="0"/>
              </a:rPr>
              <a:t>Ndlela</a:t>
            </a:r>
            <a:r>
              <a:rPr lang="de-DE" dirty="0">
                <a:latin typeface="Frutiger LT Std 45 Light" panose="020B0402020204020204" pitchFamily="34" charset="0"/>
              </a:rPr>
              <a:t> ist stolz, sie hat das Programm bereits erfolgreich absolviert.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de-DE" dirty="0" smtClean="0">
                <a:latin typeface="Frutiger LT Std 45 Light" panose="020B0402020204020204" pitchFamily="34" charset="0"/>
              </a:rPr>
              <a:t>Das </a:t>
            </a:r>
            <a:r>
              <a:rPr lang="de-DE" dirty="0">
                <a:latin typeface="Frutiger LT Std 45 Light" panose="020B0402020204020204" pitchFamily="34" charset="0"/>
              </a:rPr>
              <a:t>soziale Programm bereitet junge Menschen darauf vor, dem Leben mit mehr Selbstvertrauen und einem besseren Verständnis von sich selbst zu begegnen.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de-DE" dirty="0" smtClean="0">
                <a:latin typeface="Frutiger LT Std 45 Light" panose="020B0402020204020204" pitchFamily="34" charset="0"/>
              </a:rPr>
              <a:t>Es </a:t>
            </a:r>
            <a:r>
              <a:rPr lang="de-DE" dirty="0">
                <a:latin typeface="Frutiger LT Std 45 Light" panose="020B0402020204020204" pitchFamily="34" charset="0"/>
              </a:rPr>
              <a:t>ermöglicht den Jugendlichen, ihre emotionalen Belastungen und zerbrochenen Beziehungen zu überwinden. Vor allem aber stärkt es ihr Selbstvertrauen und ihre Chancen auf einen Arbeitsplatz.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de-DE" dirty="0" smtClean="0">
                <a:latin typeface="Frutiger LT Std 45 Light" panose="020B0402020204020204" pitchFamily="34" charset="0"/>
              </a:rPr>
              <a:t>Danach </a:t>
            </a:r>
            <a:r>
              <a:rPr lang="de-DE" dirty="0">
                <a:latin typeface="Frutiger LT Std 45 Light" panose="020B0402020204020204" pitchFamily="34" charset="0"/>
              </a:rPr>
              <a:t>erfolgt die berufliche Qualifikation.</a:t>
            </a:r>
          </a:p>
          <a:p>
            <a:r>
              <a:rPr lang="de-DE" dirty="0" err="1">
                <a:latin typeface="Frutiger LT Std 45 Light" panose="020B0402020204020204" pitchFamily="34" charset="0"/>
              </a:rPr>
              <a:t>Khuthazwa</a:t>
            </a:r>
            <a:r>
              <a:rPr lang="de-DE" dirty="0">
                <a:latin typeface="Frutiger LT Std 45 Light" panose="020B0402020204020204" pitchFamily="34" charset="0"/>
              </a:rPr>
              <a:t> </a:t>
            </a:r>
            <a:r>
              <a:rPr lang="de-DE" dirty="0" err="1">
                <a:latin typeface="Frutiger LT Std 45 Light" panose="020B0402020204020204" pitchFamily="34" charset="0"/>
              </a:rPr>
              <a:t>Ndlela</a:t>
            </a:r>
            <a:r>
              <a:rPr lang="de-DE" dirty="0">
                <a:latin typeface="Frutiger LT Std 45 Light" panose="020B0402020204020204" pitchFamily="34" charset="0"/>
              </a:rPr>
              <a:t> absolvierte eine Berufsausbildung als Beiköchin und ist jetzt als Köchin in einem Restaurant beschäftigt. Ein echtes Beispiel dafür, dass</a:t>
            </a:r>
            <a:r>
              <a:rPr lang="de-DE" b="1" dirty="0">
                <a:latin typeface="Frutiger LT Std 45 Light" panose="020B0402020204020204" pitchFamily="34" charset="0"/>
              </a:rPr>
              <a:t> </a:t>
            </a:r>
            <a:r>
              <a:rPr lang="de-DE" dirty="0" smtClean="0">
                <a:latin typeface="Frutiger LT Std 45 Light" panose="020B0402020204020204" pitchFamily="34" charset="0"/>
              </a:rPr>
              <a:t>#KOLPINGWIRKT.</a:t>
            </a:r>
            <a:endParaRPr lang="de-DE" dirty="0">
              <a:latin typeface="Frutiger LT Std 45 Light" panose="020B0402020204020204" pitchFamily="34" charset="0"/>
            </a:endParaRPr>
          </a:p>
          <a:p>
            <a:r>
              <a:rPr lang="de-DE" dirty="0">
                <a:latin typeface="Frutiger LT Std 45 Light" panose="020B0402020204020204" pitchFamily="34" charset="0"/>
              </a:rPr>
              <a:t>Dieses englischsprachige Video aus Südafrika gibt Einblicke in das WOP-Programm: </a:t>
            </a:r>
            <a:r>
              <a:rPr lang="de-DE" dirty="0">
                <a:latin typeface="Frutiger LT Std 45 Light" panose="020B0402020204020204" pitchFamily="34" charset="0"/>
                <a:hlinkClick r:id="rId3"/>
              </a:rPr>
              <a:t>https://www.youtube.com/watch?v=ZJZ3CJWKOpQ</a:t>
            </a:r>
            <a:endParaRPr lang="de-DE" dirty="0">
              <a:latin typeface="Frutiger LT Std 45 Light" panose="020B0402020204020204" pitchFamily="34" charset="0"/>
            </a:endParaRP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139932160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4656748"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Ghana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608" y="836712"/>
            <a:ext cx="5949280" cy="5832648"/>
          </a:xfrm>
          <a:prstGeom prst="rect">
            <a:avLst/>
          </a:prstGeom>
        </p:spPr>
      </p:pic>
    </p:spTree>
    <p:extLst>
      <p:ext uri="{BB962C8B-B14F-4D97-AF65-F5344CB8AC3E}">
        <p14:creationId xmlns:p14="http://schemas.microsoft.com/office/powerpoint/2010/main" val="23072572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Ghana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48</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9" name="Rechteck 8"/>
          <p:cNvSpPr/>
          <p:nvPr/>
        </p:nvSpPr>
        <p:spPr>
          <a:xfrm>
            <a:off x="179997" y="1036885"/>
            <a:ext cx="8640475" cy="2862322"/>
          </a:xfrm>
          <a:prstGeom prst="rect">
            <a:avLst/>
          </a:prstGeom>
        </p:spPr>
        <p:txBody>
          <a:bodyPr wrap="square">
            <a:spAutoFit/>
          </a:bodyPr>
          <a:lstStyle/>
          <a:p>
            <a:r>
              <a:rPr lang="de-DE" dirty="0">
                <a:latin typeface="Frutiger LT Std 45 Light" panose="020B0402020204020204" pitchFamily="34" charset="0"/>
              </a:rPr>
              <a:t>Ghana: Sonntags nach der Eucharistiefeier kommen die </a:t>
            </a:r>
            <a:r>
              <a:rPr lang="de-DE" dirty="0" smtClean="0">
                <a:latin typeface="Frutiger LT Std 45 Light" panose="020B0402020204020204" pitchFamily="34" charset="0"/>
              </a:rPr>
              <a:t>Kolpingmitglieder </a:t>
            </a:r>
            <a:r>
              <a:rPr lang="de-DE" dirty="0">
                <a:latin typeface="Frutiger LT Std 45 Light" panose="020B0402020204020204" pitchFamily="34" charset="0"/>
              </a:rPr>
              <a:t>zusammen, um ihren Alltag und ihre Probleme zu besprechen. Die gemeinsamen Beratungen helfen ihnen, ihr Leben besser zu gestalten.</a:t>
            </a:r>
          </a:p>
          <a:p>
            <a:r>
              <a:rPr lang="de-DE" dirty="0">
                <a:latin typeface="Frutiger LT Std 45 Light" panose="020B0402020204020204" pitchFamily="34" charset="0"/>
              </a:rPr>
              <a:t>Schwerpunkt der Arbeit in Ghana ist die ländliche Entwicklung. Nach der Ernte werden von </a:t>
            </a:r>
            <a:r>
              <a:rPr lang="de-DE" dirty="0" smtClean="0">
                <a:latin typeface="Frutiger LT Std 45 Light" panose="020B0402020204020204" pitchFamily="34" charset="0"/>
              </a:rPr>
              <a:t>Kolping </a:t>
            </a:r>
            <a:r>
              <a:rPr lang="de-DE" dirty="0">
                <a:latin typeface="Frutiger LT Std 45 Light" panose="020B0402020204020204" pitchFamily="34" charset="0"/>
              </a:rPr>
              <a:t>Ghana Mais, Maniok und andere Erträge an alte Menschen, Witwen und Waisen in der Gemeinde </a:t>
            </a:r>
            <a:r>
              <a:rPr lang="de-DE" dirty="0" err="1">
                <a:latin typeface="Frutiger LT Std 45 Light" panose="020B0402020204020204" pitchFamily="34" charset="0"/>
              </a:rPr>
              <a:t>Jamasi</a:t>
            </a:r>
            <a:r>
              <a:rPr lang="de-DE" dirty="0">
                <a:latin typeface="Frutiger LT Std 45 Light" panose="020B0402020204020204" pitchFamily="34" charset="0"/>
              </a:rPr>
              <a:t> verteilt.</a:t>
            </a:r>
          </a:p>
          <a:p>
            <a:r>
              <a:rPr lang="de-DE" dirty="0">
                <a:latin typeface="Frutiger LT Std 45 Light" panose="020B0402020204020204" pitchFamily="34" charset="0"/>
              </a:rPr>
              <a:t>Auch die jungen Leute bekommen eine Perspektive: Sie finden Arbeit in der Landwirtschaft und durch den Verkauf eines Teils der Ernte verdienen sie zusätzlich Geld.</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224903156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42479"/>
            <a:ext cx="5952892" cy="78226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der Dom. Republik Republik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1600" y="810186"/>
            <a:ext cx="6048672" cy="5859174"/>
          </a:xfrm>
          <a:prstGeom prst="rect">
            <a:avLst/>
          </a:prstGeom>
        </p:spPr>
      </p:pic>
    </p:spTree>
    <p:extLst>
      <p:ext uri="{BB962C8B-B14F-4D97-AF65-F5344CB8AC3E}">
        <p14:creationId xmlns:p14="http://schemas.microsoft.com/office/powerpoint/2010/main" val="21053954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4656748" cy="78226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Costa Rica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624" y="787726"/>
            <a:ext cx="5832648" cy="5832648"/>
          </a:xfrm>
          <a:prstGeom prst="rect">
            <a:avLst/>
          </a:prstGeom>
        </p:spPr>
      </p:pic>
    </p:spTree>
    <p:extLst>
      <p:ext uri="{BB962C8B-B14F-4D97-AF65-F5344CB8AC3E}">
        <p14:creationId xmlns:p14="http://schemas.microsoft.com/office/powerpoint/2010/main" val="226374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der Dom. Republik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50</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9" name="Rechteck 8"/>
          <p:cNvSpPr/>
          <p:nvPr/>
        </p:nvSpPr>
        <p:spPr>
          <a:xfrm>
            <a:off x="179997" y="1036885"/>
            <a:ext cx="8640475" cy="3139321"/>
          </a:xfrm>
          <a:prstGeom prst="rect">
            <a:avLst/>
          </a:prstGeom>
        </p:spPr>
        <p:txBody>
          <a:bodyPr wrap="square">
            <a:spAutoFit/>
          </a:bodyPr>
          <a:lstStyle/>
          <a:p>
            <a:r>
              <a:rPr lang="de-DE" dirty="0">
                <a:latin typeface="Frutiger LT Std 45 Light" panose="020B0402020204020204" pitchFamily="34" charset="0"/>
              </a:rPr>
              <a:t>Mit Kleinkrediten unterstützt der dortige </a:t>
            </a:r>
            <a:r>
              <a:rPr lang="de-DE" dirty="0" smtClean="0">
                <a:latin typeface="Frutiger LT Std 45 Light" panose="020B0402020204020204" pitchFamily="34" charset="0"/>
              </a:rPr>
              <a:t>Kolpingverband </a:t>
            </a:r>
            <a:r>
              <a:rPr lang="de-DE" dirty="0">
                <a:latin typeface="Frutiger LT Std 45 Light" panose="020B0402020204020204" pitchFamily="34" charset="0"/>
              </a:rPr>
              <a:t>Bauern und findige </a:t>
            </a:r>
            <a:r>
              <a:rPr lang="de-DE" dirty="0" err="1" smtClean="0">
                <a:latin typeface="Frutiger LT Std 45 Light" panose="020B0402020204020204" pitchFamily="34" charset="0"/>
              </a:rPr>
              <a:t>KleinunternehmerInnen</a:t>
            </a:r>
            <a:r>
              <a:rPr lang="de-DE" dirty="0" smtClean="0">
                <a:latin typeface="Frutiger LT Std 45 Light" panose="020B0402020204020204" pitchFamily="34" charset="0"/>
              </a:rPr>
              <a:t>, </a:t>
            </a:r>
            <a:r>
              <a:rPr lang="de-DE" dirty="0">
                <a:latin typeface="Frutiger LT Std 45 Light" panose="020B0402020204020204" pitchFamily="34" charset="0"/>
              </a:rPr>
              <a:t>sich eine eigene Existenz aufzubauen.</a:t>
            </a:r>
          </a:p>
          <a:p>
            <a:r>
              <a:rPr lang="de-DE" dirty="0">
                <a:latin typeface="Frutiger LT Std 45 Light" panose="020B0402020204020204" pitchFamily="34" charset="0"/>
              </a:rPr>
              <a:t>So auch Felix Antonio </a:t>
            </a:r>
            <a:r>
              <a:rPr lang="de-DE" dirty="0" err="1">
                <a:latin typeface="Frutiger LT Std 45 Light" panose="020B0402020204020204" pitchFamily="34" charset="0"/>
              </a:rPr>
              <a:t>Jeréz</a:t>
            </a:r>
            <a:r>
              <a:rPr lang="de-DE" dirty="0">
                <a:latin typeface="Frutiger LT Std 45 Light" panose="020B0402020204020204" pitchFamily="34" charset="0"/>
              </a:rPr>
              <a:t>: Der 59-Jährige hat letztes Jahr mithilfe eines </a:t>
            </a:r>
            <a:r>
              <a:rPr lang="de-DE" dirty="0" smtClean="0">
                <a:latin typeface="Frutiger LT Std 45 Light" panose="020B0402020204020204" pitchFamily="34" charset="0"/>
              </a:rPr>
              <a:t>Kolping-Kredits </a:t>
            </a:r>
            <a:r>
              <a:rPr lang="de-DE" dirty="0">
                <a:latin typeface="Frutiger LT Std 45 Light" panose="020B0402020204020204" pitchFamily="34" charset="0"/>
              </a:rPr>
              <a:t>neue Bananenpflanzen angebaut. Bald werden sie ihm reiche Ernte bringen. Die Zinsen für den Kredit – etwa die Hälfte dessen, was Banken nehmen – wird er so ohne Probleme zurückzahlen können. Bei einer Bank hätte der Bauer auch gar keinen Kredit erhalten. Umso dankbarer ist Antonio für die finanzielle Unterstützung.</a:t>
            </a:r>
          </a:p>
          <a:p>
            <a:r>
              <a:rPr lang="de-DE" dirty="0">
                <a:latin typeface="Frutiger LT Std 45 Light" panose="020B0402020204020204" pitchFamily="34" charset="0"/>
              </a:rPr>
              <a:t>Aber </a:t>
            </a:r>
            <a:r>
              <a:rPr lang="de-DE" dirty="0" smtClean="0">
                <a:latin typeface="Frutiger LT Std 45 Light" panose="020B0402020204020204" pitchFamily="34" charset="0"/>
              </a:rPr>
              <a:t>Kolping </a:t>
            </a:r>
            <a:r>
              <a:rPr lang="de-DE" dirty="0">
                <a:latin typeface="Frutiger LT Std 45 Light" panose="020B0402020204020204" pitchFamily="34" charset="0"/>
              </a:rPr>
              <a:t>bedeutet dem begeisterten Verbandsmitglied noch viel mehr: </a:t>
            </a:r>
            <a:r>
              <a:rPr lang="de-DE" dirty="0" smtClean="0">
                <a:latin typeface="Frutiger LT Std 45 Light" panose="020B0402020204020204" pitchFamily="34" charset="0"/>
              </a:rPr>
              <a:t>„Kolping </a:t>
            </a:r>
            <a:r>
              <a:rPr lang="de-DE" dirty="0">
                <a:latin typeface="Frutiger LT Std 45 Light" panose="020B0402020204020204" pitchFamily="34" charset="0"/>
              </a:rPr>
              <a:t>ist für mich eine Schule, in der ich lerne, mich auf das zu konzentrieren, was im Leben wirklich wichtig ist: Familie, Gemeinschaft, sich umeinander kümmern.“</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27993727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Sri Lanka</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803521"/>
            <a:ext cx="5865839" cy="5865839"/>
          </a:xfrm>
          <a:prstGeom prst="rect">
            <a:avLst/>
          </a:prstGeom>
        </p:spPr>
      </p:pic>
    </p:spTree>
    <p:extLst>
      <p:ext uri="{BB962C8B-B14F-4D97-AF65-F5344CB8AC3E}">
        <p14:creationId xmlns:p14="http://schemas.microsoft.com/office/powerpoint/2010/main" val="6838997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Sri Lanka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52</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9" name="Rechteck 8"/>
          <p:cNvSpPr/>
          <p:nvPr/>
        </p:nvSpPr>
        <p:spPr>
          <a:xfrm>
            <a:off x="179997" y="1036885"/>
            <a:ext cx="8640475" cy="2862322"/>
          </a:xfrm>
          <a:prstGeom prst="rect">
            <a:avLst/>
          </a:prstGeom>
        </p:spPr>
        <p:txBody>
          <a:bodyPr wrap="square">
            <a:spAutoFit/>
          </a:bodyPr>
          <a:lstStyle/>
          <a:p>
            <a:r>
              <a:rPr lang="de-DE" dirty="0" smtClean="0">
                <a:latin typeface="Frutiger LT Std 45 Light" panose="020B0402020204020204" pitchFamily="34" charset="0"/>
              </a:rPr>
              <a:t>Auch Kolping </a:t>
            </a:r>
            <a:r>
              <a:rPr lang="de-DE" dirty="0">
                <a:latin typeface="Frutiger LT Std 45 Light" panose="020B0402020204020204" pitchFamily="34" charset="0"/>
              </a:rPr>
              <a:t>Sri Lanka setzt sich für die solidarische Entwicklung seiner Mitglieder ein. Der Verband hat Programme zur Selbsthilfe und zur Schaffung von Einkommen eingeführt. In der Diözese </a:t>
            </a:r>
            <a:r>
              <a:rPr lang="de-DE" dirty="0" err="1">
                <a:latin typeface="Frutiger LT Std 45 Light" panose="020B0402020204020204" pitchFamily="34" charset="0"/>
              </a:rPr>
              <a:t>Mannar</a:t>
            </a:r>
            <a:r>
              <a:rPr lang="de-DE" dirty="0">
                <a:latin typeface="Frutiger LT Std 45 Light" panose="020B0402020204020204" pitchFamily="34" charset="0"/>
              </a:rPr>
              <a:t> konnten die </a:t>
            </a:r>
            <a:r>
              <a:rPr lang="de-DE" dirty="0" smtClean="0">
                <a:latin typeface="Frutiger LT Std 45 Light" panose="020B0402020204020204" pitchFamily="34" charset="0"/>
              </a:rPr>
              <a:t>Kolpingsfamilien </a:t>
            </a:r>
            <a:r>
              <a:rPr lang="de-DE" dirty="0">
                <a:latin typeface="Frutiger LT Std 45 Light" panose="020B0402020204020204" pitchFamily="34" charset="0"/>
              </a:rPr>
              <a:t>mit Hilfe von Mikrokrediten einkommensschaffende Projekte starten, wie z. B. den Anbau von Gemüse, die Herstellung von Trockenfisch oder das Mahlen von Mehl</a:t>
            </a:r>
            <a:r>
              <a:rPr lang="de-DE" dirty="0" smtClean="0">
                <a:latin typeface="Frutiger LT Std 45 Light" panose="020B0402020204020204" pitchFamily="34" charset="0"/>
              </a:rPr>
              <a:t>.</a:t>
            </a:r>
            <a:br>
              <a:rPr lang="de-DE" dirty="0" smtClean="0">
                <a:latin typeface="Frutiger LT Std 45 Light" panose="020B0402020204020204" pitchFamily="34" charset="0"/>
              </a:rPr>
            </a:br>
            <a:endParaRPr lang="de-DE" dirty="0">
              <a:latin typeface="Frutiger LT Std 45 Light" panose="020B0402020204020204" pitchFamily="34" charset="0"/>
            </a:endParaRPr>
          </a:p>
          <a:p>
            <a:r>
              <a:rPr lang="de-DE" dirty="0" smtClean="0">
                <a:latin typeface="Frutiger LT Std 45 Light" panose="020B0402020204020204" pitchFamily="34" charset="0"/>
              </a:rPr>
              <a:t>Kolpingschwester </a:t>
            </a:r>
            <a:r>
              <a:rPr lang="de-DE" dirty="0">
                <a:latin typeface="Frutiger LT Std 45 Light" panose="020B0402020204020204" pitchFamily="34" charset="0"/>
              </a:rPr>
              <a:t>T. </a:t>
            </a:r>
            <a:r>
              <a:rPr lang="de-DE" dirty="0" err="1">
                <a:latin typeface="Frutiger LT Std 45 Light" panose="020B0402020204020204" pitchFamily="34" charset="0"/>
              </a:rPr>
              <a:t>Rewathy</a:t>
            </a:r>
            <a:r>
              <a:rPr lang="de-DE" dirty="0">
                <a:latin typeface="Frutiger LT Std 45 Light" panose="020B0402020204020204" pitchFamily="34" charset="0"/>
              </a:rPr>
              <a:t> ist </a:t>
            </a:r>
            <a:r>
              <a:rPr lang="de-DE" dirty="0" smtClean="0">
                <a:latin typeface="Frutiger LT Std 45 Light" panose="020B0402020204020204" pitchFamily="34" charset="0"/>
              </a:rPr>
              <a:t>Kolping </a:t>
            </a:r>
            <a:r>
              <a:rPr lang="de-DE" dirty="0">
                <a:latin typeface="Frutiger LT Std 45 Light" panose="020B0402020204020204" pitchFamily="34" charset="0"/>
              </a:rPr>
              <a:t>Myanmar sehr dankbar. „Ich bekam ein zinsgünstiges Darlehen und verarbeite jetzt Reis zu Mehl, röste und verpacke ihn. Hilfe bekomme ich durch zwei </a:t>
            </a:r>
            <a:r>
              <a:rPr lang="de-DE" dirty="0" smtClean="0">
                <a:latin typeface="Frutiger LT Std 45 Light" panose="020B0402020204020204" pitchFamily="34" charset="0"/>
              </a:rPr>
              <a:t>Kolpingschwestern</a:t>
            </a:r>
            <a:r>
              <a:rPr lang="de-DE" dirty="0">
                <a:latin typeface="Frutiger LT Std 45 Light" panose="020B0402020204020204" pitchFamily="34" charset="0"/>
              </a:rPr>
              <a:t>“.</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326166472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Rumänien</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836711"/>
            <a:ext cx="5832648" cy="5832649"/>
          </a:xfrm>
          <a:prstGeom prst="rect">
            <a:avLst/>
          </a:prstGeom>
        </p:spPr>
      </p:pic>
    </p:spTree>
    <p:extLst>
      <p:ext uri="{BB962C8B-B14F-4D97-AF65-F5344CB8AC3E}">
        <p14:creationId xmlns:p14="http://schemas.microsoft.com/office/powerpoint/2010/main" val="10968051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Rumänien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54</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9" name="Rechteck 8"/>
          <p:cNvSpPr/>
          <p:nvPr/>
        </p:nvSpPr>
        <p:spPr>
          <a:xfrm>
            <a:off x="179997" y="1036885"/>
            <a:ext cx="8640475" cy="4062651"/>
          </a:xfrm>
          <a:prstGeom prst="rect">
            <a:avLst/>
          </a:prstGeom>
        </p:spPr>
        <p:txBody>
          <a:bodyPr wrap="square">
            <a:spAutoFit/>
          </a:bodyPr>
          <a:lstStyle/>
          <a:p>
            <a:r>
              <a:rPr lang="de-DE" dirty="0">
                <a:latin typeface="Frutiger LT Std 45 Light" panose="020B0402020204020204" pitchFamily="34" charset="0"/>
              </a:rPr>
              <a:t>Vor fünf Jahren hat </a:t>
            </a:r>
            <a:r>
              <a:rPr lang="de-DE" dirty="0" smtClean="0">
                <a:latin typeface="Frutiger LT Std 45 Light" panose="020B0402020204020204" pitchFamily="34" charset="0"/>
              </a:rPr>
              <a:t>Kolping </a:t>
            </a:r>
            <a:r>
              <a:rPr lang="de-DE" dirty="0">
                <a:latin typeface="Frutiger LT Std 45 Light" panose="020B0402020204020204" pitchFamily="34" charset="0"/>
              </a:rPr>
              <a:t>in </a:t>
            </a:r>
            <a:r>
              <a:rPr lang="de-DE" dirty="0" err="1">
                <a:latin typeface="Frutiger LT Std 45 Light" panose="020B0402020204020204" pitchFamily="34" charset="0"/>
              </a:rPr>
              <a:t>Oituz</a:t>
            </a:r>
            <a:r>
              <a:rPr lang="de-DE" dirty="0">
                <a:latin typeface="Frutiger LT Std 45 Light" panose="020B0402020204020204" pitchFamily="34" charset="0"/>
              </a:rPr>
              <a:t> an der rumänischen Moldau ein Sozial- und Bildungszentrum für Kinder eröffnet. Es liegt in einer abgelegenen armen Region, die Jung und Alt kaum Perspektiven bietet. Zahlreiche Familien sind auseinandergerissen, weil die Eltern im Ausland arbeiten. Die Kinder bleiben zurück, wachsen bei </a:t>
            </a:r>
            <a:r>
              <a:rPr lang="de-DE" dirty="0" smtClean="0">
                <a:latin typeface="Frutiger LT Std 45 Light" panose="020B0402020204020204" pitchFamily="34" charset="0"/>
              </a:rPr>
              <a:t>ohne ihre Eltern bei Großeltern</a:t>
            </a:r>
            <a:r>
              <a:rPr lang="de-DE" dirty="0">
                <a:latin typeface="Frutiger LT Std 45 Light" panose="020B0402020204020204" pitchFamily="34" charset="0"/>
              </a:rPr>
              <a:t>, Verwandten oder Nachbarn auf</a:t>
            </a:r>
            <a:r>
              <a:rPr lang="de-DE" dirty="0" smtClean="0">
                <a:latin typeface="Frutiger LT Std 45 Light" panose="020B0402020204020204" pitchFamily="34" charset="0"/>
              </a:rPr>
              <a:t>.</a:t>
            </a:r>
            <a:br>
              <a:rPr lang="de-DE" dirty="0" smtClean="0">
                <a:latin typeface="Frutiger LT Std 45 Light" panose="020B0402020204020204" pitchFamily="34" charset="0"/>
              </a:rPr>
            </a:br>
            <a:endParaRPr lang="de-DE" sz="600" dirty="0">
              <a:latin typeface="Frutiger LT Std 45 Light" panose="020B0402020204020204" pitchFamily="34" charset="0"/>
            </a:endParaRPr>
          </a:p>
          <a:p>
            <a:r>
              <a:rPr lang="de-DE" dirty="0">
                <a:latin typeface="Frutiger LT Std 45 Light" panose="020B0402020204020204" pitchFamily="34" charset="0"/>
              </a:rPr>
              <a:t>Das </a:t>
            </a:r>
            <a:r>
              <a:rPr lang="de-DE" dirty="0" smtClean="0">
                <a:latin typeface="Frutiger LT Std 45 Light" panose="020B0402020204020204" pitchFamily="34" charset="0"/>
              </a:rPr>
              <a:t>Kolpinghaus </a:t>
            </a:r>
            <a:r>
              <a:rPr lang="de-DE" dirty="0">
                <a:latin typeface="Frutiger LT Std 45 Light" panose="020B0402020204020204" pitchFamily="34" charset="0"/>
              </a:rPr>
              <a:t>hilft täglich 40 bis 50 solcher Kinder mit einem frischen Mittagessen, beim Waschen, mit frischen Kleidern und beim Onlineunterricht. Vor allem aber erhalten die Kinder Aufmerksamkeit und etwas Geborgenheit. Ein kleines Team von Angestellten und ein großer Kreis an jugendlichen Freiwilligen lernen und spielen mit ihnen.</a:t>
            </a:r>
          </a:p>
          <a:p>
            <a:r>
              <a:rPr lang="de-DE" dirty="0">
                <a:latin typeface="Frutiger LT Std 45 Light" panose="020B0402020204020204" pitchFamily="34" charset="0"/>
              </a:rPr>
              <a:t>Valerian ist 5 Jahre alt, wächst bei Verwandten auf und kommt seit zwei Jahren ins </a:t>
            </a:r>
            <a:r>
              <a:rPr lang="de-DE" dirty="0" smtClean="0">
                <a:latin typeface="Frutiger LT Std 45 Light" panose="020B0402020204020204" pitchFamily="34" charset="0"/>
              </a:rPr>
              <a:t>Kolpinghaus</a:t>
            </a:r>
            <a:r>
              <a:rPr lang="de-DE" dirty="0">
                <a:latin typeface="Frutiger LT Std 45 Light" panose="020B0402020204020204" pitchFamily="34" charset="0"/>
              </a:rPr>
              <a:t>. Zu Beginn kommunizierte er nur mit unverständlichen Lauten.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de-DE" dirty="0" smtClean="0">
                <a:latin typeface="Frutiger LT Std 45 Light" panose="020B0402020204020204" pitchFamily="34" charset="0"/>
              </a:rPr>
              <a:t>Seit </a:t>
            </a:r>
            <a:r>
              <a:rPr lang="de-DE" dirty="0">
                <a:latin typeface="Frutiger LT Std 45 Light" panose="020B0402020204020204" pitchFamily="34" charset="0"/>
              </a:rPr>
              <a:t>kurzem spricht er.</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5651583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Myanmar</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836712"/>
            <a:ext cx="5805264" cy="5805264"/>
          </a:xfrm>
          <a:prstGeom prst="rect">
            <a:avLst/>
          </a:prstGeom>
        </p:spPr>
      </p:pic>
    </p:spTree>
    <p:extLst>
      <p:ext uri="{BB962C8B-B14F-4D97-AF65-F5344CB8AC3E}">
        <p14:creationId xmlns:p14="http://schemas.microsoft.com/office/powerpoint/2010/main" val="3418006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Myanmar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56</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10" name="Rechteck 9"/>
          <p:cNvSpPr/>
          <p:nvPr/>
        </p:nvSpPr>
        <p:spPr>
          <a:xfrm>
            <a:off x="179997" y="1036885"/>
            <a:ext cx="8640475" cy="3508653"/>
          </a:xfrm>
          <a:prstGeom prst="rect">
            <a:avLst/>
          </a:prstGeom>
        </p:spPr>
        <p:txBody>
          <a:bodyPr wrap="square">
            <a:spAutoFit/>
          </a:bodyPr>
          <a:lstStyle/>
          <a:p>
            <a:r>
              <a:rPr lang="de-DE" dirty="0">
                <a:latin typeface="Frutiger LT Std 45 Light" panose="020B0402020204020204" pitchFamily="34" charset="0"/>
              </a:rPr>
              <a:t>Im Dorf </a:t>
            </a:r>
            <a:r>
              <a:rPr lang="de-DE" dirty="0" err="1">
                <a:latin typeface="Frutiger LT Std 45 Light" panose="020B0402020204020204" pitchFamily="34" charset="0"/>
              </a:rPr>
              <a:t>Myewarkone</a:t>
            </a:r>
            <a:r>
              <a:rPr lang="de-DE" dirty="0">
                <a:latin typeface="Frutiger LT Std 45 Light" panose="020B0402020204020204" pitchFamily="34" charset="0"/>
              </a:rPr>
              <a:t> in der Diözese </a:t>
            </a:r>
            <a:r>
              <a:rPr lang="de-DE" dirty="0" err="1">
                <a:latin typeface="Frutiger LT Std 45 Light" panose="020B0402020204020204" pitchFamily="34" charset="0"/>
              </a:rPr>
              <a:t>Pyay</a:t>
            </a:r>
            <a:r>
              <a:rPr lang="de-DE" dirty="0">
                <a:latin typeface="Frutiger LT Std 45 Light" panose="020B0402020204020204" pitchFamily="34" charset="0"/>
              </a:rPr>
              <a:t> in Myanmar hat </a:t>
            </a:r>
            <a:r>
              <a:rPr lang="de-DE" dirty="0" smtClean="0">
                <a:latin typeface="Frutiger LT Std 45 Light" panose="020B0402020204020204" pitchFamily="34" charset="0"/>
              </a:rPr>
              <a:t>Kolping </a:t>
            </a:r>
            <a:r>
              <a:rPr lang="de-DE" dirty="0">
                <a:latin typeface="Frutiger LT Std 45 Light" panose="020B0402020204020204" pitchFamily="34" charset="0"/>
              </a:rPr>
              <a:t>Myanmar durch ein Staubecken die kleinbäuerliche Landwirtschaft auf den Reisplantagen der örtlichen </a:t>
            </a:r>
            <a:r>
              <a:rPr lang="de-DE" dirty="0" smtClean="0">
                <a:latin typeface="Frutiger LT Std 45 Light" panose="020B0402020204020204" pitchFamily="34" charset="0"/>
              </a:rPr>
              <a:t>Kolpingsfamilien </a:t>
            </a:r>
            <a:r>
              <a:rPr lang="de-DE" dirty="0">
                <a:latin typeface="Frutiger LT Std 45 Light" panose="020B0402020204020204" pitchFamily="34" charset="0"/>
              </a:rPr>
              <a:t>verbessert. Durch Klimawandel und unregelmäßige Regenfälle fällt es den Bauern immer </a:t>
            </a:r>
            <a:r>
              <a:rPr lang="de-DE" dirty="0" smtClean="0">
                <a:latin typeface="Frutiger LT Std 45 Light" panose="020B0402020204020204" pitchFamily="34" charset="0"/>
              </a:rPr>
              <a:t>schwerer ihren </a:t>
            </a:r>
            <a:r>
              <a:rPr lang="de-DE" dirty="0">
                <a:latin typeface="Frutiger LT Std 45 Light" panose="020B0402020204020204" pitchFamily="34" charset="0"/>
              </a:rPr>
              <a:t>Lebensunterhalt zu sichern. Dem will das Staubeckenprojekt entgegentreten.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de-DE" sz="600" dirty="0" smtClean="0">
                <a:latin typeface="Frutiger LT Std 45 Light" panose="020B0402020204020204" pitchFamily="34" charset="0"/>
              </a:rPr>
              <a:t/>
            </a:r>
            <a:br>
              <a:rPr lang="de-DE" sz="600" dirty="0" smtClean="0">
                <a:latin typeface="Frutiger LT Std 45 Light" panose="020B0402020204020204" pitchFamily="34" charset="0"/>
              </a:rPr>
            </a:br>
            <a:r>
              <a:rPr lang="de-DE" dirty="0" smtClean="0">
                <a:latin typeface="Frutiger LT Std 45 Light" panose="020B0402020204020204" pitchFamily="34" charset="0"/>
              </a:rPr>
              <a:t>Dies </a:t>
            </a:r>
            <a:r>
              <a:rPr lang="de-DE" dirty="0">
                <a:latin typeface="Frutiger LT Std 45 Light" panose="020B0402020204020204" pitchFamily="34" charset="0"/>
              </a:rPr>
              <a:t>ist der kleine Staudamm von Eduards Familie. Er speichert Wasser für ein ganzes Jahr. Dadurch hat Eduards Familie nicht nur in der Regenzeit Wasser für die </a:t>
            </a:r>
            <a:r>
              <a:rPr lang="de-DE" dirty="0" smtClean="0">
                <a:latin typeface="Frutiger LT Std 45 Light" panose="020B0402020204020204" pitchFamily="34" charset="0"/>
              </a:rPr>
              <a:t>Reisplan-tage</a:t>
            </a:r>
            <a:r>
              <a:rPr lang="de-DE" dirty="0">
                <a:latin typeface="Frutiger LT Std 45 Light" panose="020B0402020204020204" pitchFamily="34" charset="0"/>
              </a:rPr>
              <a:t>, sondern auch im Winter. Das öffnete weitere </a:t>
            </a:r>
            <a:r>
              <a:rPr lang="de-DE" dirty="0" smtClean="0">
                <a:latin typeface="Frutiger LT Std 45 Light" panose="020B0402020204020204" pitchFamily="34" charset="0"/>
              </a:rPr>
              <a:t>Einkommensquellen. Jetzt </a:t>
            </a:r>
            <a:r>
              <a:rPr lang="de-DE" dirty="0">
                <a:latin typeface="Frutiger LT Std 45 Light" panose="020B0402020204020204" pitchFamily="34" charset="0"/>
              </a:rPr>
              <a:t>kann Eduard seinen Kindern eine bessere Schulbildung bieten und eine bessere </a:t>
            </a:r>
            <a:r>
              <a:rPr lang="de-DE" dirty="0" err="1" smtClean="0">
                <a:latin typeface="Frutiger LT Std 45 Light" panose="020B0402020204020204" pitchFamily="34" charset="0"/>
              </a:rPr>
              <a:t>gesundheit-liche</a:t>
            </a:r>
            <a:r>
              <a:rPr lang="de-DE" dirty="0" smtClean="0">
                <a:latin typeface="Frutiger LT Std 45 Light" panose="020B0402020204020204" pitchFamily="34" charset="0"/>
              </a:rPr>
              <a:t> </a:t>
            </a:r>
            <a:r>
              <a:rPr lang="de-DE" dirty="0">
                <a:latin typeface="Frutiger LT Std 45 Light" panose="020B0402020204020204" pitchFamily="34" charset="0"/>
              </a:rPr>
              <a:t>Versorgung gewährleisten. Das zusätzliche Einkommen hebt zudem seinen </a:t>
            </a:r>
            <a:r>
              <a:rPr lang="de-DE" dirty="0" smtClean="0">
                <a:latin typeface="Frutiger LT Std 45 Light" panose="020B0402020204020204" pitchFamily="34" charset="0"/>
              </a:rPr>
              <a:t>Le-</a:t>
            </a:r>
            <a:r>
              <a:rPr lang="de-DE" dirty="0" err="1" smtClean="0">
                <a:latin typeface="Frutiger LT Std 45 Light" panose="020B0402020204020204" pitchFamily="34" charset="0"/>
              </a:rPr>
              <a:t>bensstandard</a:t>
            </a:r>
            <a:r>
              <a:rPr lang="de-DE" dirty="0" smtClean="0">
                <a:latin typeface="Frutiger LT Std 45 Light" panose="020B0402020204020204" pitchFamily="34" charset="0"/>
              </a:rPr>
              <a:t> </a:t>
            </a:r>
            <a:r>
              <a:rPr lang="de-DE" dirty="0">
                <a:latin typeface="Frutiger LT Std 45 Light" panose="020B0402020204020204" pitchFamily="34" charset="0"/>
              </a:rPr>
              <a:t>an.</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18303334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Burundi</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764704"/>
            <a:ext cx="5898266" cy="5898266"/>
          </a:xfrm>
          <a:prstGeom prst="rect">
            <a:avLst/>
          </a:prstGeom>
        </p:spPr>
      </p:pic>
    </p:spTree>
    <p:extLst>
      <p:ext uri="{BB962C8B-B14F-4D97-AF65-F5344CB8AC3E}">
        <p14:creationId xmlns:p14="http://schemas.microsoft.com/office/powerpoint/2010/main" val="283385943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Burundi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58</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10" name="Rechteck 9"/>
          <p:cNvSpPr/>
          <p:nvPr/>
        </p:nvSpPr>
        <p:spPr>
          <a:xfrm>
            <a:off x="179997" y="1036885"/>
            <a:ext cx="8640475" cy="2862322"/>
          </a:xfrm>
          <a:prstGeom prst="rect">
            <a:avLst/>
          </a:prstGeom>
        </p:spPr>
        <p:txBody>
          <a:bodyPr wrap="square">
            <a:spAutoFit/>
          </a:bodyPr>
          <a:lstStyle/>
          <a:p>
            <a:r>
              <a:rPr lang="de-DE" dirty="0">
                <a:latin typeface="Frutiger LT Std 45 Light" panose="020B0402020204020204" pitchFamily="34" charset="0"/>
              </a:rPr>
              <a:t>Die Felder </a:t>
            </a:r>
            <a:r>
              <a:rPr lang="de-DE" dirty="0" smtClean="0">
                <a:latin typeface="Frutiger LT Std 45 Light" panose="020B0402020204020204" pitchFamily="34" charset="0"/>
              </a:rPr>
              <a:t>unserer Kolpingmitglieder </a:t>
            </a:r>
            <a:r>
              <a:rPr lang="de-DE" dirty="0">
                <a:latin typeface="Frutiger LT Std 45 Light" panose="020B0402020204020204" pitchFamily="34" charset="0"/>
              </a:rPr>
              <a:t>in Burundi sind leicht zu erkennen, weil sie besonders grün sind und reichhaltige Ernte erbringen. Grund dafür ist der biologische Dünger, der aus Gräsern und Ziegen- oder Kuhmist hergestellt wird. Dadurch wird der Boden reich an Nährstoffen.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de-DE" dirty="0" smtClean="0">
                <a:latin typeface="Frutiger LT Std 45 Light" panose="020B0402020204020204" pitchFamily="34" charset="0"/>
              </a:rPr>
              <a:t>Die </a:t>
            </a:r>
            <a:r>
              <a:rPr lang="de-DE" dirty="0">
                <a:latin typeface="Frutiger LT Std 45 Light" panose="020B0402020204020204" pitchFamily="34" charset="0"/>
              </a:rPr>
              <a:t>ganze Familie wird durch den Ertrag satt und der Überschuss kann auf dem Markt verkauft werden.</a:t>
            </a:r>
          </a:p>
          <a:p>
            <a:r>
              <a:rPr lang="de-DE" dirty="0" smtClean="0">
                <a:latin typeface="Frutiger LT Std 45 Light" panose="020B0402020204020204" pitchFamily="34" charset="0"/>
              </a:rPr>
              <a:t>Kolpingschwester </a:t>
            </a:r>
            <a:r>
              <a:rPr lang="de-DE" dirty="0">
                <a:latin typeface="Frutiger LT Std 45 Light" panose="020B0402020204020204" pitchFamily="34" charset="0"/>
              </a:rPr>
              <a:t>Valerie </a:t>
            </a:r>
            <a:r>
              <a:rPr lang="de-DE" dirty="0" err="1">
                <a:latin typeface="Frutiger LT Std 45 Light" panose="020B0402020204020204" pitchFamily="34" charset="0"/>
              </a:rPr>
              <a:t>Singirankabo</a:t>
            </a:r>
            <a:r>
              <a:rPr lang="de-DE" dirty="0">
                <a:latin typeface="Frutiger LT Std 45 Light" panose="020B0402020204020204" pitchFamily="34" charset="0"/>
              </a:rPr>
              <a:t> aus der </a:t>
            </a:r>
            <a:r>
              <a:rPr lang="de-DE" dirty="0" err="1" smtClean="0">
                <a:latin typeface="Frutiger LT Std 45 Light" panose="020B0402020204020204" pitchFamily="34" charset="0"/>
              </a:rPr>
              <a:t>Kolpingsfamilie</a:t>
            </a:r>
            <a:r>
              <a:rPr lang="de-DE" dirty="0" smtClean="0">
                <a:latin typeface="Frutiger LT Std 45 Light" panose="020B0402020204020204" pitchFamily="34" charset="0"/>
              </a:rPr>
              <a:t> </a:t>
            </a:r>
            <a:r>
              <a:rPr lang="de-DE" dirty="0" err="1">
                <a:latin typeface="Frutiger LT Std 45 Light" panose="020B0402020204020204" pitchFamily="34" charset="0"/>
              </a:rPr>
              <a:t>Macu</a:t>
            </a:r>
            <a:r>
              <a:rPr lang="de-DE" dirty="0">
                <a:latin typeface="Frutiger LT Std 45 Light" panose="020B0402020204020204" pitchFamily="34" charset="0"/>
              </a:rPr>
              <a:t> berichtet ganz glücklich, dass sie sich durch den Verkaufserlös ihrer Maisernte ein zusätzliches </a:t>
            </a:r>
            <a:r>
              <a:rPr lang="de-DE" dirty="0" smtClean="0">
                <a:latin typeface="Frutiger LT Std 45 Light" panose="020B0402020204020204" pitchFamily="34" charset="0"/>
              </a:rPr>
              <a:t>Grund-stück </a:t>
            </a:r>
            <a:r>
              <a:rPr lang="de-DE" dirty="0">
                <a:latin typeface="Frutiger LT Std 45 Light" panose="020B0402020204020204" pitchFamily="34" charset="0"/>
              </a:rPr>
              <a:t>kaufen kann.</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392709124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Argentinien</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717" y="764705"/>
            <a:ext cx="5875555" cy="5875555"/>
          </a:xfrm>
          <a:prstGeom prst="rect">
            <a:avLst/>
          </a:prstGeom>
        </p:spPr>
      </p:pic>
    </p:spTree>
    <p:extLst>
      <p:ext uri="{BB962C8B-B14F-4D97-AF65-F5344CB8AC3E}">
        <p14:creationId xmlns:p14="http://schemas.microsoft.com/office/powerpoint/2010/main" val="23508152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Costa Rica	</a:t>
            </a:r>
            <a:endParaRPr sz="2500" dirty="0">
              <a:latin typeface="Frutiger-Roman"/>
              <a:cs typeface="Frutiger-Roman"/>
            </a:endParaRPr>
          </a:p>
        </p:txBody>
      </p:sp>
      <p:sp>
        <p:nvSpPr>
          <p:cNvPr id="27" name="object 27"/>
          <p:cNvSpPr txBox="1">
            <a:spLocks noGrp="1"/>
          </p:cNvSpPr>
          <p:nvPr>
            <p:ph type="sldNum" sz="quarter" idx="7"/>
          </p:nvPr>
        </p:nvSpPr>
        <p:spPr>
          <a:xfrm>
            <a:off x="334599" y="6397957"/>
            <a:ext cx="121920"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6</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3" name="Rechteck 2"/>
          <p:cNvSpPr/>
          <p:nvPr/>
        </p:nvSpPr>
        <p:spPr>
          <a:xfrm>
            <a:off x="179997" y="1036885"/>
            <a:ext cx="8784590" cy="3970318"/>
          </a:xfrm>
          <a:prstGeom prst="rect">
            <a:avLst/>
          </a:prstGeom>
        </p:spPr>
        <p:txBody>
          <a:bodyPr wrap="square">
            <a:spAutoFit/>
          </a:bodyPr>
          <a:lstStyle/>
          <a:p>
            <a:r>
              <a:rPr lang="de-DE" dirty="0" smtClean="0">
                <a:latin typeface="Frutiger LT Std 45 Light" panose="020B0402020204020204" pitchFamily="34" charset="0"/>
              </a:rPr>
              <a:t>Vor </a:t>
            </a:r>
            <a:r>
              <a:rPr lang="de-DE" dirty="0">
                <a:latin typeface="Frutiger LT Std 45 Light" panose="020B0402020204020204" pitchFamily="34" charset="0"/>
              </a:rPr>
              <a:t>einigen Jahren erkrankte Don Guillermo, Ehemann von </a:t>
            </a:r>
            <a:r>
              <a:rPr lang="de-DE" dirty="0" err="1">
                <a:latin typeface="Frutiger LT Std 45 Light" panose="020B0402020204020204" pitchFamily="34" charset="0"/>
              </a:rPr>
              <a:t>Doña</a:t>
            </a:r>
            <a:r>
              <a:rPr lang="de-DE" dirty="0">
                <a:latin typeface="Frutiger LT Std 45 Light" panose="020B0402020204020204" pitchFamily="34" charset="0"/>
              </a:rPr>
              <a:t> Shirley und Vater von drei Kindern, an einem Herzleiden. Der Familie war es nicht möglich, ihn zu pflegen und so verloren sie ihre Kaffeeplantage. </a:t>
            </a:r>
            <a:endParaRPr lang="de-DE" dirty="0" smtClean="0">
              <a:latin typeface="Frutiger LT Std 45 Light" panose="020B0402020204020204" pitchFamily="34" charset="0"/>
            </a:endParaRPr>
          </a:p>
          <a:p>
            <a:r>
              <a:rPr lang="de-DE" dirty="0" smtClean="0">
                <a:latin typeface="Frutiger LT Std 45 Light" panose="020B0402020204020204" pitchFamily="34" charset="0"/>
              </a:rPr>
              <a:t>Heute </a:t>
            </a:r>
            <a:r>
              <a:rPr lang="de-DE" dirty="0">
                <a:latin typeface="Frutiger LT Std 45 Light" panose="020B0402020204020204" pitchFamily="34" charset="0"/>
              </a:rPr>
              <a:t>ist Don Guillermo Gott sei Dank wieder gesund. Mithilfe eines Darlehens von </a:t>
            </a:r>
            <a:r>
              <a:rPr lang="de-DE" dirty="0" smtClean="0">
                <a:latin typeface="Frutiger LT Std 45 Light" panose="020B0402020204020204" pitchFamily="34" charset="0"/>
              </a:rPr>
              <a:t>Kolping </a:t>
            </a:r>
            <a:r>
              <a:rPr lang="de-DE" dirty="0">
                <a:latin typeface="Frutiger LT Std 45 Light" panose="020B0402020204020204" pitchFamily="34" charset="0"/>
              </a:rPr>
              <a:t>konnte die Familie neue Werkzeuge kaufen und andere, die beschädigt waren, reparieren. Damit waren sie in der Lage, ihr Land wiederzubeleben und fünftausend Kaffeepflanzen zu setzen, die ihnen vom nationalen Institut für ländliche Entwicklung geschenkt wurden.</a:t>
            </a:r>
          </a:p>
          <a:p>
            <a:r>
              <a:rPr lang="de-DE" dirty="0" err="1">
                <a:latin typeface="Frutiger LT Std 45 Light" panose="020B0402020204020204" pitchFamily="34" charset="0"/>
              </a:rPr>
              <a:t>Doña</a:t>
            </a:r>
            <a:r>
              <a:rPr lang="de-DE" dirty="0">
                <a:latin typeface="Frutiger LT Std 45 Light" panose="020B0402020204020204" pitchFamily="34" charset="0"/>
              </a:rPr>
              <a:t> Shirley erhielt zudem Unterstützung von </a:t>
            </a:r>
            <a:r>
              <a:rPr lang="de-DE" dirty="0" smtClean="0">
                <a:latin typeface="Frutiger LT Std 45 Light" panose="020B0402020204020204" pitchFamily="34" charset="0"/>
              </a:rPr>
              <a:t>Kolping </a:t>
            </a:r>
            <a:r>
              <a:rPr lang="de-DE" dirty="0">
                <a:latin typeface="Frutiger LT Std 45 Light" panose="020B0402020204020204" pitchFamily="34" charset="0"/>
              </a:rPr>
              <a:t>für den Kauf einer </a:t>
            </a:r>
            <a:r>
              <a:rPr lang="de-DE" dirty="0" err="1" smtClean="0">
                <a:latin typeface="Frutiger LT Std 45 Light" panose="020B0402020204020204" pitchFamily="34" charset="0"/>
              </a:rPr>
              <a:t>ndustrienäh</a:t>
            </a:r>
            <a:r>
              <a:rPr lang="de-DE" dirty="0" smtClean="0">
                <a:latin typeface="Frutiger LT Std 45 Light" panose="020B0402020204020204" pitchFamily="34" charset="0"/>
              </a:rPr>
              <a:t>-maschine</a:t>
            </a:r>
            <a:r>
              <a:rPr lang="de-DE" dirty="0">
                <a:latin typeface="Frutiger LT Std 45 Light" panose="020B0402020204020204" pitchFamily="34" charset="0"/>
              </a:rPr>
              <a:t>, die es ihr ermöglicht, ein Einkommen für ihre Familie zu erwirtschaften und sich in der Herstellung verschiedener Kleidungsstücke weiterzubilden.</a:t>
            </a:r>
          </a:p>
          <a:p>
            <a:r>
              <a:rPr lang="de-DE" dirty="0">
                <a:latin typeface="Frutiger LT Std 45 Light" panose="020B0402020204020204" pitchFamily="34" charset="0"/>
              </a:rPr>
              <a:t>In den letzten Monaten hat die Familie </a:t>
            </a:r>
            <a:r>
              <a:rPr lang="de-DE" dirty="0" smtClean="0">
                <a:latin typeface="Frutiger LT Std 45 Light" panose="020B0402020204020204" pitchFamily="34" charset="0"/>
              </a:rPr>
              <a:t>es sogar </a:t>
            </a:r>
            <a:r>
              <a:rPr lang="de-DE" dirty="0">
                <a:latin typeface="Frutiger LT Std 45 Light" panose="020B0402020204020204" pitchFamily="34" charset="0"/>
              </a:rPr>
              <a:t>geschafft, sich ihr eigenes Haus bauen und damit gezeigt, dass es möglich ist, seine Träume mit gemeinsamen Engagement und harter Arbeit zu verwirklichen.</a:t>
            </a:r>
          </a:p>
        </p:txBody>
      </p:sp>
    </p:spTree>
    <p:extLst>
      <p:ext uri="{BB962C8B-B14F-4D97-AF65-F5344CB8AC3E}">
        <p14:creationId xmlns:p14="http://schemas.microsoft.com/office/powerpoint/2010/main" val="23258715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Argentinien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60</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10" name="Rechteck 9"/>
          <p:cNvSpPr/>
          <p:nvPr/>
        </p:nvSpPr>
        <p:spPr>
          <a:xfrm>
            <a:off x="179997" y="1036885"/>
            <a:ext cx="8640475" cy="3139321"/>
          </a:xfrm>
          <a:prstGeom prst="rect">
            <a:avLst/>
          </a:prstGeom>
        </p:spPr>
        <p:txBody>
          <a:bodyPr wrap="square">
            <a:spAutoFit/>
          </a:bodyPr>
          <a:lstStyle/>
          <a:p>
            <a:r>
              <a:rPr lang="de-DE" dirty="0">
                <a:latin typeface="Frutiger LT Std 45 Light" panose="020B0402020204020204" pitchFamily="34" charset="0"/>
              </a:rPr>
              <a:t>In der ländlichen Heimat der </a:t>
            </a:r>
            <a:r>
              <a:rPr lang="de-DE" dirty="0" err="1" smtClean="0">
                <a:latin typeface="Frutiger LT Std 45 Light" panose="020B0402020204020204" pitchFamily="34" charset="0"/>
              </a:rPr>
              <a:t>Kolpingsfamilie</a:t>
            </a:r>
            <a:r>
              <a:rPr lang="de-DE" dirty="0" smtClean="0">
                <a:latin typeface="Frutiger LT Std 45 Light" panose="020B0402020204020204" pitchFamily="34" charset="0"/>
              </a:rPr>
              <a:t> </a:t>
            </a:r>
            <a:r>
              <a:rPr lang="de-DE" dirty="0">
                <a:latin typeface="Frutiger LT Std 45 Light" panose="020B0402020204020204" pitchFamily="34" charset="0"/>
              </a:rPr>
              <a:t>Colonia San Antonio in Corrientes gibt es kein Internetsignal. Daher hat sich die Vorsitzende, Mara Cuellar, während der Corona-Krise große Sorgen um die Kinder dort gemacht, die nicht am digitalen Unterricht teilnehmen konnten. Doch die </a:t>
            </a:r>
            <a:r>
              <a:rPr lang="de-DE" dirty="0" err="1" smtClean="0">
                <a:latin typeface="Frutiger LT Std 45 Light" panose="020B0402020204020204" pitchFamily="34" charset="0"/>
              </a:rPr>
              <a:t>Kolpingsfamilie</a:t>
            </a:r>
            <a:r>
              <a:rPr lang="de-DE" dirty="0" smtClean="0">
                <a:latin typeface="Frutiger LT Std 45 Light" panose="020B0402020204020204" pitchFamily="34" charset="0"/>
              </a:rPr>
              <a:t> </a:t>
            </a:r>
            <a:r>
              <a:rPr lang="de-DE" dirty="0">
                <a:latin typeface="Frutiger LT Std 45 Light" panose="020B0402020204020204" pitchFamily="34" charset="0"/>
              </a:rPr>
              <a:t>hat Unterstützung organisiert: Eine Lehrkraft hilft den Schülern bei den Aufgaben und unterrichtet sie in einer jahrgangsübergreifenden Gruppe.</a:t>
            </a:r>
          </a:p>
          <a:p>
            <a:r>
              <a:rPr lang="de-DE" dirty="0">
                <a:latin typeface="Frutiger LT Std 45 Light" panose="020B0402020204020204" pitchFamily="34" charset="0"/>
              </a:rPr>
              <a:t>„Dank </a:t>
            </a:r>
            <a:r>
              <a:rPr lang="de-DE" dirty="0" smtClean="0">
                <a:latin typeface="Frutiger LT Std 45 Light" panose="020B0402020204020204" pitchFamily="34" charset="0"/>
              </a:rPr>
              <a:t>Kolping </a:t>
            </a:r>
            <a:r>
              <a:rPr lang="de-DE" dirty="0">
                <a:latin typeface="Frutiger LT Std 45 Light" panose="020B0402020204020204" pitchFamily="34" charset="0"/>
              </a:rPr>
              <a:t>und dieser Hilfsklasse fallen unsere Kinder nicht so sehr im Lernstoff zurück“, sagt Mara Cuellar. Auch für einen kleinen Snack innerhalb der Schülergruppe hat die </a:t>
            </a:r>
            <a:r>
              <a:rPr lang="de-DE" dirty="0" err="1" smtClean="0">
                <a:latin typeface="Frutiger LT Std 45 Light" panose="020B0402020204020204" pitchFamily="34" charset="0"/>
              </a:rPr>
              <a:t>Kolpingsfamilie</a:t>
            </a:r>
            <a:r>
              <a:rPr lang="de-DE" dirty="0" smtClean="0">
                <a:latin typeface="Frutiger LT Std 45 Light" panose="020B0402020204020204" pitchFamily="34" charset="0"/>
              </a:rPr>
              <a:t> </a:t>
            </a:r>
            <a:r>
              <a:rPr lang="de-DE" dirty="0">
                <a:latin typeface="Frutiger LT Std 45 Light" panose="020B0402020204020204" pitchFamily="34" charset="0"/>
              </a:rPr>
              <a:t>gesorgt. Wie sie haben noch viele weitere </a:t>
            </a:r>
            <a:r>
              <a:rPr lang="de-DE" dirty="0" smtClean="0">
                <a:latin typeface="Frutiger LT Std 45 Light" panose="020B0402020204020204" pitchFamily="34" charset="0"/>
              </a:rPr>
              <a:t>Kolpingsfamilien </a:t>
            </a:r>
            <a:r>
              <a:rPr lang="de-DE" dirty="0">
                <a:latin typeface="Frutiger LT Std 45 Light" panose="020B0402020204020204" pitchFamily="34" charset="0"/>
              </a:rPr>
              <a:t>Argentiniens während der Schulschließungen Schülerhilfen organisiert.</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28651793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Litauen</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836712"/>
            <a:ext cx="5832648" cy="5832648"/>
          </a:xfrm>
          <a:prstGeom prst="rect">
            <a:avLst/>
          </a:prstGeom>
        </p:spPr>
      </p:pic>
    </p:spTree>
    <p:extLst>
      <p:ext uri="{BB962C8B-B14F-4D97-AF65-F5344CB8AC3E}">
        <p14:creationId xmlns:p14="http://schemas.microsoft.com/office/powerpoint/2010/main" val="4485645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Litauen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62</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10" name="Rechteck 9"/>
          <p:cNvSpPr/>
          <p:nvPr/>
        </p:nvSpPr>
        <p:spPr>
          <a:xfrm>
            <a:off x="179997" y="1036885"/>
            <a:ext cx="8640475" cy="3139321"/>
          </a:xfrm>
          <a:prstGeom prst="rect">
            <a:avLst/>
          </a:prstGeom>
        </p:spPr>
        <p:txBody>
          <a:bodyPr wrap="square">
            <a:spAutoFit/>
          </a:bodyPr>
          <a:lstStyle/>
          <a:p>
            <a:r>
              <a:rPr lang="de-DE" dirty="0" smtClean="0">
                <a:latin typeface="Frutiger LT Std 45 Light" panose="020B0402020204020204" pitchFamily="34" charset="0"/>
              </a:rPr>
              <a:t>Kolping </a:t>
            </a:r>
            <a:r>
              <a:rPr lang="de-DE" dirty="0">
                <a:latin typeface="Frutiger LT Std 45 Light" panose="020B0402020204020204" pitchFamily="34" charset="0"/>
              </a:rPr>
              <a:t>Litauen ist stolz auf alle </a:t>
            </a:r>
            <a:r>
              <a:rPr lang="de-DE" dirty="0" smtClean="0">
                <a:latin typeface="Frutiger LT Std 45 Light" panose="020B0402020204020204" pitchFamily="34" charset="0"/>
              </a:rPr>
              <a:t>Kolpingmitglieder</a:t>
            </a:r>
            <a:r>
              <a:rPr lang="de-DE" dirty="0">
                <a:latin typeface="Frutiger LT Std 45 Light" panose="020B0402020204020204" pitchFamily="34" charset="0"/>
              </a:rPr>
              <a:t>, die durch ihre Arbeit die </a:t>
            </a:r>
            <a:r>
              <a:rPr lang="de-DE" dirty="0" smtClean="0">
                <a:latin typeface="Frutiger LT Std 45 Light" panose="020B0402020204020204" pitchFamily="34" charset="0"/>
              </a:rPr>
              <a:t>Heraus-forderungen </a:t>
            </a:r>
            <a:r>
              <a:rPr lang="de-DE" dirty="0">
                <a:latin typeface="Frutiger LT Std 45 Light" panose="020B0402020204020204" pitchFamily="34" charset="0"/>
              </a:rPr>
              <a:t>der Zeit bewältigen.</a:t>
            </a:r>
            <a:br>
              <a:rPr lang="de-DE" dirty="0">
                <a:latin typeface="Frutiger LT Std 45 Light" panose="020B0402020204020204" pitchFamily="34" charset="0"/>
              </a:rPr>
            </a:br>
            <a:r>
              <a:rPr lang="de-DE" dirty="0">
                <a:latin typeface="Frutiger LT Std 45 Light" panose="020B0402020204020204" pitchFamily="34" charset="0"/>
              </a:rPr>
              <a:t>So auch die </a:t>
            </a:r>
            <a:r>
              <a:rPr lang="de-DE" dirty="0" err="1" smtClean="0">
                <a:latin typeface="Frutiger LT Std 45 Light" panose="020B0402020204020204" pitchFamily="34" charset="0"/>
              </a:rPr>
              <a:t>Kolpingsfamilie</a:t>
            </a:r>
            <a:r>
              <a:rPr lang="de-DE" dirty="0" smtClean="0">
                <a:latin typeface="Frutiger LT Std 45 Light" panose="020B0402020204020204" pitchFamily="34" charset="0"/>
              </a:rPr>
              <a:t> </a:t>
            </a:r>
            <a:r>
              <a:rPr lang="de-DE" dirty="0" err="1">
                <a:latin typeface="Frutiger LT Std 45 Light" panose="020B0402020204020204" pitchFamily="34" charset="0"/>
              </a:rPr>
              <a:t>Eičiūnai</a:t>
            </a:r>
            <a:r>
              <a:rPr lang="de-DE" dirty="0">
                <a:latin typeface="Frutiger LT Std 45 Light" panose="020B0402020204020204" pitchFamily="34" charset="0"/>
              </a:rPr>
              <a:t>. Vor fünf Jahren hat sie das nachhaltige Projekt „</a:t>
            </a:r>
            <a:r>
              <a:rPr lang="de-DE" dirty="0" err="1">
                <a:latin typeface="Frutiger LT Std 45 Light" panose="020B0402020204020204" pitchFamily="34" charset="0"/>
              </a:rPr>
              <a:t>Atiduotuvė</a:t>
            </a:r>
            <a:r>
              <a:rPr lang="de-DE" dirty="0">
                <a:latin typeface="Frutiger LT Std 45 Light" panose="020B0402020204020204" pitchFamily="34" charset="0"/>
              </a:rPr>
              <a:t>” (</a:t>
            </a:r>
            <a:r>
              <a:rPr lang="de-DE" dirty="0" err="1">
                <a:latin typeface="Frutiger LT Std 45 Light" panose="020B0402020204020204" pitchFamily="34" charset="0"/>
              </a:rPr>
              <a:t>giveaway</a:t>
            </a:r>
            <a:r>
              <a:rPr lang="de-DE" dirty="0">
                <a:latin typeface="Frutiger LT Std 45 Light" panose="020B0402020204020204" pitchFamily="34" charset="0"/>
              </a:rPr>
              <a:t>) ins Leben gerufen.</a:t>
            </a:r>
            <a:br>
              <a:rPr lang="de-DE" dirty="0">
                <a:latin typeface="Frutiger LT Std 45 Light" panose="020B0402020204020204" pitchFamily="34" charset="0"/>
              </a:rPr>
            </a:br>
            <a:r>
              <a:rPr lang="de-DE" dirty="0">
                <a:latin typeface="Frutiger LT Std 45 Light" panose="020B0402020204020204" pitchFamily="34" charset="0"/>
              </a:rPr>
              <a:t>Anlaufstelle ist ein Raum der Kirche. Die Gemeinde ist dazu aufgerufen, gebrauchte Kleidung, Schuhe sowie andere Dinge, die noch gut verwendet werden können, </a:t>
            </a:r>
            <a:r>
              <a:rPr lang="de-DE" dirty="0" smtClean="0">
                <a:latin typeface="Frutiger LT Std 45 Light" panose="020B0402020204020204" pitchFamily="34" charset="0"/>
              </a:rPr>
              <a:t>vor-beizubringen. Wer </a:t>
            </a:r>
            <a:r>
              <a:rPr lang="de-DE" dirty="0">
                <a:latin typeface="Frutiger LT Std 45 Light" panose="020B0402020204020204" pitchFamily="34" charset="0"/>
              </a:rPr>
              <a:t>mitmacht, kann sich andere Sachen aussuchen. Das soll Abfall und Konsum minimieren.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de-DE" dirty="0" smtClean="0">
                <a:latin typeface="Frutiger LT Std 45 Light" panose="020B0402020204020204" pitchFamily="34" charset="0"/>
              </a:rPr>
              <a:t>Das </a:t>
            </a:r>
            <a:r>
              <a:rPr lang="de-DE" dirty="0">
                <a:latin typeface="Frutiger LT Std 45 Light" panose="020B0402020204020204" pitchFamily="34" charset="0"/>
              </a:rPr>
              <a:t>Projekt ist eine große Hilfe – nicht nur für die Gemeinde. Auch Menschen aus anderen Dörfern tauschen mit</a:t>
            </a:r>
            <a:r>
              <a:rPr lang="de-DE" dirty="0" smtClean="0">
                <a:latin typeface="Frutiger LT Std 45 Light" panose="020B0402020204020204" pitchFamily="34" charset="0"/>
              </a:rPr>
              <a:t>. Bei </a:t>
            </a:r>
            <a:r>
              <a:rPr lang="de-DE" dirty="0">
                <a:latin typeface="Frutiger LT Std 45 Light" panose="020B0402020204020204" pitchFamily="34" charset="0"/>
              </a:rPr>
              <a:t>„</a:t>
            </a:r>
            <a:r>
              <a:rPr lang="de-DE" dirty="0" err="1">
                <a:latin typeface="Frutiger LT Std 45 Light" panose="020B0402020204020204" pitchFamily="34" charset="0"/>
              </a:rPr>
              <a:t>Atiduotuve</a:t>
            </a:r>
            <a:r>
              <a:rPr lang="de-DE" dirty="0">
                <a:latin typeface="Frutiger LT Std 45 Light" panose="020B0402020204020204" pitchFamily="34" charset="0"/>
              </a:rPr>
              <a:t>“ arbeiten ein oder zwei Ehrenamtliche einmal pro Woche. Aber der Raum ist nie abgeschlossen.</a:t>
            </a:r>
          </a:p>
        </p:txBody>
      </p:sp>
    </p:spTree>
    <p:extLst>
      <p:ext uri="{BB962C8B-B14F-4D97-AF65-F5344CB8AC3E}">
        <p14:creationId xmlns:p14="http://schemas.microsoft.com/office/powerpoint/2010/main" val="29627383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Indonesien</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5008" y="836712"/>
            <a:ext cx="5805264" cy="5805264"/>
          </a:xfrm>
          <a:prstGeom prst="rect">
            <a:avLst/>
          </a:prstGeom>
        </p:spPr>
      </p:pic>
    </p:spTree>
    <p:extLst>
      <p:ext uri="{BB962C8B-B14F-4D97-AF65-F5344CB8AC3E}">
        <p14:creationId xmlns:p14="http://schemas.microsoft.com/office/powerpoint/2010/main" val="335907008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Indonesien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64</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10" name="Rechteck 9"/>
          <p:cNvSpPr/>
          <p:nvPr/>
        </p:nvSpPr>
        <p:spPr>
          <a:xfrm>
            <a:off x="179997" y="1036885"/>
            <a:ext cx="8640475" cy="4524315"/>
          </a:xfrm>
          <a:prstGeom prst="rect">
            <a:avLst/>
          </a:prstGeom>
        </p:spPr>
        <p:txBody>
          <a:bodyPr wrap="square">
            <a:spAutoFit/>
          </a:bodyPr>
          <a:lstStyle/>
          <a:p>
            <a:r>
              <a:rPr lang="de-DE" dirty="0">
                <a:latin typeface="Frutiger LT Std 45 Light" panose="020B0402020204020204" pitchFamily="34" charset="0"/>
              </a:rPr>
              <a:t>Die Insel </a:t>
            </a:r>
            <a:r>
              <a:rPr lang="de-DE" dirty="0" err="1">
                <a:latin typeface="Frutiger LT Std 45 Light" panose="020B0402020204020204" pitchFamily="34" charset="0"/>
              </a:rPr>
              <a:t>Sumba</a:t>
            </a:r>
            <a:r>
              <a:rPr lang="de-DE" dirty="0">
                <a:latin typeface="Frutiger LT Std 45 Light" panose="020B0402020204020204" pitchFamily="34" charset="0"/>
              </a:rPr>
              <a:t> ist eines der trockensten Gebiete Indonesiens. Sauberes Trinkwasser ist Mangelware. Dadurch kommt es gerade bei Kindern häufig zu </a:t>
            </a:r>
            <a:r>
              <a:rPr lang="de-DE" dirty="0" smtClean="0">
                <a:latin typeface="Frutiger LT Std 45 Light" panose="020B0402020204020204" pitchFamily="34" charset="0"/>
              </a:rPr>
              <a:t>Durchfall-erkrankungen</a:t>
            </a:r>
            <a:r>
              <a:rPr lang="de-DE" dirty="0">
                <a:latin typeface="Frutiger LT Std 45 Light" panose="020B0402020204020204" pitchFamily="34" charset="0"/>
              </a:rPr>
              <a:t>.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de-DE" dirty="0" smtClean="0">
                <a:latin typeface="Frutiger LT Std 45 Light" panose="020B0402020204020204" pitchFamily="34" charset="0"/>
              </a:rPr>
              <a:t>Kolping </a:t>
            </a:r>
            <a:r>
              <a:rPr lang="de-DE" dirty="0">
                <a:latin typeface="Frutiger LT Std 45 Light" panose="020B0402020204020204" pitchFamily="34" charset="0"/>
              </a:rPr>
              <a:t>Indonesien hilft mit dem Bau von Brunnen. 2004 startete der Verband in Zusammenarbeit mit </a:t>
            </a:r>
            <a:r>
              <a:rPr lang="de-DE" dirty="0" smtClean="0">
                <a:latin typeface="Frutiger LT Std 45 Light" panose="020B0402020204020204" pitchFamily="34" charset="0"/>
              </a:rPr>
              <a:t>KOLPING INTERNATIONAL, </a:t>
            </a:r>
            <a:r>
              <a:rPr lang="de-DE" dirty="0">
                <a:latin typeface="Frutiger LT Std 45 Light" panose="020B0402020204020204" pitchFamily="34" charset="0"/>
              </a:rPr>
              <a:t>MISEREOR und privaten Spendern das Wasserprogramm „</a:t>
            </a:r>
            <a:r>
              <a:rPr lang="de-DE" dirty="0" err="1">
                <a:latin typeface="Frutiger LT Std 45 Light" panose="020B0402020204020204" pitchFamily="34" charset="0"/>
              </a:rPr>
              <a:t>Sumur</a:t>
            </a:r>
            <a:r>
              <a:rPr lang="de-DE" dirty="0">
                <a:latin typeface="Frutiger LT Std 45 Light" panose="020B0402020204020204" pitchFamily="34" charset="0"/>
              </a:rPr>
              <a:t> </a:t>
            </a:r>
            <a:r>
              <a:rPr lang="de-DE" dirty="0" smtClean="0">
                <a:latin typeface="Frutiger LT Std 45 Light" panose="020B0402020204020204" pitchFamily="34" charset="0"/>
              </a:rPr>
              <a:t>Kolping“, </a:t>
            </a:r>
            <a:r>
              <a:rPr lang="de-DE" dirty="0">
                <a:latin typeface="Frutiger LT Std 45 Light" panose="020B0402020204020204" pitchFamily="34" charset="0"/>
              </a:rPr>
              <a:t>was so viel heißt wie </a:t>
            </a:r>
            <a:r>
              <a:rPr lang="de-DE" dirty="0" smtClean="0">
                <a:latin typeface="Frutiger LT Std 45 Light" panose="020B0402020204020204" pitchFamily="34" charset="0"/>
              </a:rPr>
              <a:t>„Kolping </a:t>
            </a:r>
            <a:r>
              <a:rPr lang="de-DE" dirty="0">
                <a:latin typeface="Frutiger LT Std 45 Light" panose="020B0402020204020204" pitchFamily="34" charset="0"/>
              </a:rPr>
              <a:t>gräbt Brunnen</a:t>
            </a:r>
            <a:r>
              <a:rPr lang="de-DE" dirty="0" smtClean="0">
                <a:latin typeface="Frutiger LT Std 45 Light" panose="020B0402020204020204" pitchFamily="34" charset="0"/>
              </a:rPr>
              <a:t>“.</a:t>
            </a:r>
            <a:br>
              <a:rPr lang="de-DE" dirty="0" smtClean="0">
                <a:latin typeface="Frutiger LT Std 45 Light" panose="020B0402020204020204" pitchFamily="34" charset="0"/>
              </a:rPr>
            </a:br>
            <a:endParaRPr lang="de-DE" dirty="0" smtClean="0">
              <a:latin typeface="Frutiger LT Std 45 Light" panose="020B0402020204020204" pitchFamily="34" charset="0"/>
            </a:endParaRPr>
          </a:p>
          <a:p>
            <a:r>
              <a:rPr lang="de-DE" dirty="0" smtClean="0">
                <a:latin typeface="Frutiger LT Std 45 Light" panose="020B0402020204020204" pitchFamily="34" charset="0"/>
              </a:rPr>
              <a:t>Seitdem </a:t>
            </a:r>
            <a:r>
              <a:rPr lang="de-DE" dirty="0">
                <a:latin typeface="Frutiger LT Std 45 Light" panose="020B0402020204020204" pitchFamily="34" charset="0"/>
              </a:rPr>
              <a:t>konnten bereits rund </a:t>
            </a:r>
            <a:r>
              <a:rPr lang="de-DE" dirty="0" smtClean="0">
                <a:latin typeface="Frutiger LT Std 45 Light" panose="020B0402020204020204" pitchFamily="34" charset="0"/>
              </a:rPr>
              <a:t>1.250 </a:t>
            </a:r>
            <a:r>
              <a:rPr lang="de-DE" dirty="0">
                <a:latin typeface="Frutiger LT Std 45 Light" panose="020B0402020204020204" pitchFamily="34" charset="0"/>
              </a:rPr>
              <a:t>Brunnen auf </a:t>
            </a:r>
            <a:r>
              <a:rPr lang="de-DE" dirty="0" err="1">
                <a:latin typeface="Frutiger LT Std 45 Light" panose="020B0402020204020204" pitchFamily="34" charset="0"/>
              </a:rPr>
              <a:t>Sumba</a:t>
            </a:r>
            <a:r>
              <a:rPr lang="de-DE" dirty="0">
                <a:latin typeface="Frutiger LT Std 45 Light" panose="020B0402020204020204" pitchFamily="34" charset="0"/>
              </a:rPr>
              <a:t> errichtet werden, wovon mehr als 50.000 Menschen profitieren. Die begünstigten Familien packen beim Brunnenbau mit an – so wird das Gefühl der Eigenverantwortung gestärkt.</a:t>
            </a:r>
          </a:p>
          <a:p>
            <a:r>
              <a:rPr lang="de-DE" dirty="0">
                <a:latin typeface="Frutiger LT Std 45 Light" panose="020B0402020204020204" pitchFamily="34" charset="0"/>
              </a:rPr>
              <a:t>Die Witwe Bertha </a:t>
            </a:r>
            <a:r>
              <a:rPr lang="de-DE" dirty="0" err="1">
                <a:latin typeface="Frutiger LT Std 45 Light" panose="020B0402020204020204" pitchFamily="34" charset="0"/>
              </a:rPr>
              <a:t>Horo</a:t>
            </a:r>
            <a:r>
              <a:rPr lang="de-DE" dirty="0">
                <a:latin typeface="Frutiger LT Std 45 Light" panose="020B0402020204020204" pitchFamily="34" charset="0"/>
              </a:rPr>
              <a:t> ist stolz und dankbar, dass ihre Dorfgemeinschaft jetzt mit kostenlosem sauberen Wasser versorgt wird. Sogar kleine Gärten können sie damit bewirtschaften und Haustiere versorgen. Gerade in Pandemiezeiten ist dies eine wichtige Unterstützung, die </a:t>
            </a:r>
            <a:r>
              <a:rPr lang="de-DE" dirty="0" smtClean="0">
                <a:latin typeface="Frutiger LT Std 45 Light" panose="020B0402020204020204" pitchFamily="34" charset="0"/>
              </a:rPr>
              <a:t>Kolping </a:t>
            </a:r>
            <a:r>
              <a:rPr lang="de-DE" dirty="0">
                <a:latin typeface="Frutiger LT Std 45 Light" panose="020B0402020204020204" pitchFamily="34" charset="0"/>
              </a:rPr>
              <a:t>Indonesien für sie und viele andere Gemeinden geleistet hat.</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13666989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Sambia</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rotWithShape="1">
          <a:blip r:embed="rId4">
            <a:extLst>
              <a:ext uri="{28A0092B-C50C-407E-A947-70E740481C1C}">
                <a14:useLocalDpi xmlns:a14="http://schemas.microsoft.com/office/drawing/2010/main" val="0"/>
              </a:ext>
            </a:extLst>
          </a:blip>
          <a:srcRect t="2420"/>
          <a:stretch/>
        </p:blipFill>
        <p:spPr>
          <a:xfrm>
            <a:off x="1191197" y="980728"/>
            <a:ext cx="5801524" cy="5661081"/>
          </a:xfrm>
          <a:prstGeom prst="rect">
            <a:avLst/>
          </a:prstGeom>
        </p:spPr>
      </p:pic>
    </p:spTree>
    <p:extLst>
      <p:ext uri="{BB962C8B-B14F-4D97-AF65-F5344CB8AC3E}">
        <p14:creationId xmlns:p14="http://schemas.microsoft.com/office/powerpoint/2010/main" val="29208606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Sambia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66</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10" name="Rechteck 9"/>
          <p:cNvSpPr/>
          <p:nvPr/>
        </p:nvSpPr>
        <p:spPr>
          <a:xfrm>
            <a:off x="179997" y="1036885"/>
            <a:ext cx="8640475" cy="3970318"/>
          </a:xfrm>
          <a:prstGeom prst="rect">
            <a:avLst/>
          </a:prstGeom>
        </p:spPr>
        <p:txBody>
          <a:bodyPr wrap="square">
            <a:spAutoFit/>
          </a:bodyPr>
          <a:lstStyle/>
          <a:p>
            <a:r>
              <a:rPr lang="de-DE" dirty="0" smtClean="0">
                <a:latin typeface="Frutiger LT Std 45 Light" panose="020B0402020204020204" pitchFamily="34" charset="0"/>
              </a:rPr>
              <a:t>Felix </a:t>
            </a:r>
            <a:r>
              <a:rPr lang="de-DE" dirty="0" err="1">
                <a:latin typeface="Frutiger LT Std 45 Light" panose="020B0402020204020204" pitchFamily="34" charset="0"/>
              </a:rPr>
              <a:t>Kafula</a:t>
            </a:r>
            <a:r>
              <a:rPr lang="de-DE" dirty="0">
                <a:latin typeface="Frutiger LT Std 45 Light" panose="020B0402020204020204" pitchFamily="34" charset="0"/>
              </a:rPr>
              <a:t> ist Katechet in der Pfarrei St. Margret in der Erzdiözese </a:t>
            </a:r>
            <a:r>
              <a:rPr lang="de-DE" dirty="0" err="1">
                <a:latin typeface="Frutiger LT Std 45 Light" panose="020B0402020204020204" pitchFamily="34" charset="0"/>
              </a:rPr>
              <a:t>Kasama</a:t>
            </a:r>
            <a:r>
              <a:rPr lang="de-DE" dirty="0">
                <a:latin typeface="Frutiger LT Std 45 Light" panose="020B0402020204020204" pitchFamily="34" charset="0"/>
              </a:rPr>
              <a:t> und Mitglied der dortigen </a:t>
            </a:r>
            <a:r>
              <a:rPr lang="de-DE" dirty="0" err="1" smtClean="0">
                <a:latin typeface="Frutiger LT Std 45 Light" panose="020B0402020204020204" pitchFamily="34" charset="0"/>
              </a:rPr>
              <a:t>Kolpingsfamilie</a:t>
            </a:r>
            <a:r>
              <a:rPr lang="de-DE" dirty="0">
                <a:latin typeface="Frutiger LT Std 45 Light" panose="020B0402020204020204" pitchFamily="34" charset="0"/>
              </a:rPr>
              <a:t>. Er überzeugt die Menschen nicht nur durch die Verkündigung des Evangeliums, sondern auch durch seine Lebenshaltung und seine harte Arbeit.</a:t>
            </a:r>
          </a:p>
          <a:p>
            <a:r>
              <a:rPr lang="de-DE" dirty="0">
                <a:latin typeface="Frutiger LT Std 45 Light" panose="020B0402020204020204" pitchFamily="34" charset="0"/>
              </a:rPr>
              <a:t>Beeindruckend sind seine Felder, auf denen er Mais biologisch anbaut. Für gute Ernten mischt Felix </a:t>
            </a:r>
            <a:r>
              <a:rPr lang="de-DE" dirty="0" err="1">
                <a:latin typeface="Frutiger LT Std 45 Light" panose="020B0402020204020204" pitchFamily="34" charset="0"/>
              </a:rPr>
              <a:t>Kafula</a:t>
            </a:r>
            <a:r>
              <a:rPr lang="de-DE" dirty="0">
                <a:latin typeface="Frutiger LT Std 45 Light" panose="020B0402020204020204" pitchFamily="34" charset="0"/>
              </a:rPr>
              <a:t> Schweine- und Ziegenmist unter den Acker. Der Dung fördert das Wachstum des Maises und der Mais bringt so den doppelten bis dreifachen Ertrag. </a:t>
            </a:r>
            <a:r>
              <a:rPr lang="de-DE" dirty="0" smtClean="0">
                <a:latin typeface="Frutiger LT Std 45 Light" panose="020B0402020204020204" pitchFamily="34" charset="0"/>
              </a:rPr>
              <a:t>Kolpingbruder </a:t>
            </a:r>
            <a:r>
              <a:rPr lang="de-DE" dirty="0">
                <a:latin typeface="Frutiger LT Std 45 Light" panose="020B0402020204020204" pitchFamily="34" charset="0"/>
              </a:rPr>
              <a:t>Felix </a:t>
            </a:r>
            <a:r>
              <a:rPr lang="de-DE" dirty="0" err="1">
                <a:latin typeface="Frutiger LT Std 45 Light" panose="020B0402020204020204" pitchFamily="34" charset="0"/>
              </a:rPr>
              <a:t>Kafula</a:t>
            </a:r>
            <a:r>
              <a:rPr lang="de-DE" dirty="0">
                <a:latin typeface="Frutiger LT Std 45 Light" panose="020B0402020204020204" pitchFamily="34" charset="0"/>
              </a:rPr>
              <a:t> sieht viele Vorteile bei der Verwendung von organischem Dünger: „Ich spare viel Geld. Dieser ökologische Landbau ist umweltfreundlich und ich bezeichne ihn als </a:t>
            </a:r>
            <a:r>
              <a:rPr lang="de-DE" dirty="0" smtClean="0">
                <a:latin typeface="Frutiger LT Std 45 Light" panose="020B0402020204020204" pitchFamily="34" charset="0"/>
              </a:rPr>
              <a:t>Landwirtschaft </a:t>
            </a:r>
            <a:r>
              <a:rPr lang="de-DE" dirty="0">
                <a:latin typeface="Frutiger LT Std 45 Light" panose="020B0402020204020204" pitchFamily="34" charset="0"/>
              </a:rPr>
              <a:t>auf Gottes Art‘“. Der Mais ist widerstandsfähiger gegen Trockenheit als diejenigen Pflanzen, die mit chemischen Düngemitteln angebaut werden. Der Bio- Mais hat ein höheres Gewicht, ist nahrhafter und viel gesünder für den Menschen.</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31549276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den Niederlanden</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764703"/>
            <a:ext cx="5877272" cy="5900791"/>
          </a:xfrm>
          <a:prstGeom prst="rect">
            <a:avLst/>
          </a:prstGeom>
        </p:spPr>
      </p:pic>
    </p:spTree>
    <p:extLst>
      <p:ext uri="{BB962C8B-B14F-4D97-AF65-F5344CB8AC3E}">
        <p14:creationId xmlns:p14="http://schemas.microsoft.com/office/powerpoint/2010/main" val="101493749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den Niederlanden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68</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10" name="Rechteck 9"/>
          <p:cNvSpPr/>
          <p:nvPr/>
        </p:nvSpPr>
        <p:spPr>
          <a:xfrm>
            <a:off x="179997" y="1036885"/>
            <a:ext cx="8640475" cy="3323987"/>
          </a:xfrm>
          <a:prstGeom prst="rect">
            <a:avLst/>
          </a:prstGeom>
        </p:spPr>
        <p:txBody>
          <a:bodyPr wrap="square">
            <a:spAutoFit/>
          </a:bodyPr>
          <a:lstStyle/>
          <a:p>
            <a:r>
              <a:rPr lang="de-DE" dirty="0" smtClean="0">
                <a:latin typeface="Frutiger LT Std 45 Light" panose="020B0402020204020204" pitchFamily="34" charset="0"/>
              </a:rPr>
              <a:t>Seit </a:t>
            </a:r>
            <a:r>
              <a:rPr lang="de-DE" dirty="0">
                <a:latin typeface="Frutiger LT Std 45 Light" panose="020B0402020204020204" pitchFamily="34" charset="0"/>
              </a:rPr>
              <a:t>dem Start der Aktion Brasilien 1968 engagiert sich die </a:t>
            </a:r>
            <a:r>
              <a:rPr lang="de-DE" dirty="0" err="1" smtClean="0">
                <a:latin typeface="Frutiger LT Std 45 Light" panose="020B0402020204020204" pitchFamily="34" charset="0"/>
              </a:rPr>
              <a:t>Kolpingsfamilie</a:t>
            </a:r>
            <a:r>
              <a:rPr lang="de-DE" dirty="0" smtClean="0">
                <a:latin typeface="Frutiger LT Std 45 Light" panose="020B0402020204020204" pitchFamily="34" charset="0"/>
              </a:rPr>
              <a:t> </a:t>
            </a:r>
            <a:r>
              <a:rPr lang="de-DE" dirty="0" err="1">
                <a:latin typeface="Frutiger LT Std 45 Light" panose="020B0402020204020204" pitchFamily="34" charset="0"/>
              </a:rPr>
              <a:t>Nijmegen</a:t>
            </a:r>
            <a:r>
              <a:rPr lang="de-DE" dirty="0">
                <a:latin typeface="Frutiger LT Std 45 Light" panose="020B0402020204020204" pitchFamily="34" charset="0"/>
              </a:rPr>
              <a:t> für die Partnerschaft mit Brasilien</a:t>
            </a:r>
            <a:r>
              <a:rPr lang="de-DE" dirty="0" smtClean="0">
                <a:latin typeface="Frutiger LT Std 45 Light" panose="020B0402020204020204" pitchFamily="34" charset="0"/>
              </a:rPr>
              <a:t>.</a:t>
            </a:r>
            <a:br>
              <a:rPr lang="de-DE" dirty="0" smtClean="0">
                <a:latin typeface="Frutiger LT Std 45 Light" panose="020B0402020204020204" pitchFamily="34" charset="0"/>
              </a:rPr>
            </a:br>
            <a:endParaRPr lang="de-DE" sz="600" dirty="0">
              <a:latin typeface="Frutiger LT Std 45 Light" panose="020B0402020204020204" pitchFamily="34" charset="0"/>
            </a:endParaRPr>
          </a:p>
          <a:p>
            <a:r>
              <a:rPr lang="de-DE" dirty="0">
                <a:latin typeface="Frutiger LT Std 45 Light" panose="020B0402020204020204" pitchFamily="34" charset="0"/>
              </a:rPr>
              <a:t>Die Mitglieder organisieren Flohmärkte, Benefiz-Essen, Kollekten in den Gottesdiensten. Höhepunkt der Aktivitäten ist der jährliche Weihnachtsmarkt: Hier finden die selbst gebastelten Adventsgestecke immer reißenden Absatz</a:t>
            </a:r>
            <a:r>
              <a:rPr lang="de-DE" dirty="0" smtClean="0">
                <a:latin typeface="Frutiger LT Std 45 Light" panose="020B0402020204020204" pitchFamily="34" charset="0"/>
              </a:rPr>
              <a:t>.</a:t>
            </a:r>
            <a:br>
              <a:rPr lang="de-DE" dirty="0" smtClean="0">
                <a:latin typeface="Frutiger LT Std 45 Light" panose="020B0402020204020204" pitchFamily="34" charset="0"/>
              </a:rPr>
            </a:br>
            <a:endParaRPr lang="de-DE" sz="600" dirty="0">
              <a:latin typeface="Frutiger LT Std 45 Light" panose="020B0402020204020204" pitchFamily="34" charset="0"/>
            </a:endParaRPr>
          </a:p>
          <a:p>
            <a:r>
              <a:rPr lang="de-DE" dirty="0">
                <a:latin typeface="Frutiger LT Std 45 Light" panose="020B0402020204020204" pitchFamily="34" charset="0"/>
              </a:rPr>
              <a:t>Im Laufe der Jahre ist so sehr viel Geld zusammengekommen, mit dem Selbsthilfeprojekte in Brasilien unterstützt wurden – etwa der Bau von Zisternen oder </a:t>
            </a:r>
            <a:r>
              <a:rPr lang="de-DE" dirty="0" smtClean="0">
                <a:latin typeface="Frutiger LT Std 45 Light" panose="020B0402020204020204" pitchFamily="34" charset="0"/>
              </a:rPr>
              <a:t>Kolping-Ausbildungszentren</a:t>
            </a:r>
            <a:r>
              <a:rPr lang="de-DE" dirty="0">
                <a:latin typeface="Frutiger LT Std 45 Light" panose="020B0402020204020204" pitchFamily="34" charset="0"/>
              </a:rPr>
              <a:t>. Momentan liegen durch die Corona-Pandemie viele Aktivitäten der </a:t>
            </a:r>
            <a:r>
              <a:rPr lang="de-DE" dirty="0" err="1" smtClean="0">
                <a:latin typeface="Frutiger LT Std 45 Light" panose="020B0402020204020204" pitchFamily="34" charset="0"/>
              </a:rPr>
              <a:t>Kolpingsfamilie</a:t>
            </a:r>
            <a:r>
              <a:rPr lang="de-DE" dirty="0" smtClean="0">
                <a:latin typeface="Frutiger LT Std 45 Light" panose="020B0402020204020204" pitchFamily="34" charset="0"/>
              </a:rPr>
              <a:t> </a:t>
            </a:r>
            <a:r>
              <a:rPr lang="de-DE" dirty="0" err="1">
                <a:latin typeface="Frutiger LT Std 45 Light" panose="020B0402020204020204" pitchFamily="34" charset="0"/>
              </a:rPr>
              <a:t>Nijmegen</a:t>
            </a:r>
            <a:r>
              <a:rPr lang="de-DE" dirty="0">
                <a:latin typeface="Frutiger LT Std 45 Light" panose="020B0402020204020204" pitchFamily="34" charset="0"/>
              </a:rPr>
              <a:t> brach. Doch die Mitglieder brennen darauf, wieder aktiv zu werden und </a:t>
            </a:r>
            <a:r>
              <a:rPr lang="de-DE" dirty="0" smtClean="0">
                <a:latin typeface="Frutiger LT Std 45 Light" panose="020B0402020204020204" pitchFamily="34" charset="0"/>
              </a:rPr>
              <a:t>Kolping </a:t>
            </a:r>
            <a:r>
              <a:rPr lang="de-DE" dirty="0">
                <a:latin typeface="Frutiger LT Std 45 Light" panose="020B0402020204020204" pitchFamily="34" charset="0"/>
              </a:rPr>
              <a:t>Brasilien weiter zu unterstützen.</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117852069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Nigeria</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766685"/>
            <a:ext cx="5877272" cy="5877272"/>
          </a:xfrm>
          <a:prstGeom prst="rect">
            <a:avLst/>
          </a:prstGeom>
        </p:spPr>
      </p:pic>
    </p:spTree>
    <p:extLst>
      <p:ext uri="{BB962C8B-B14F-4D97-AF65-F5344CB8AC3E}">
        <p14:creationId xmlns:p14="http://schemas.microsoft.com/office/powerpoint/2010/main" val="10695882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4656748"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Slowenien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4179" t="2786"/>
          <a:stretch/>
        </p:blipFill>
        <p:spPr>
          <a:xfrm>
            <a:off x="1413152" y="980728"/>
            <a:ext cx="5607120" cy="5688632"/>
          </a:xfrm>
          <a:prstGeom prst="rect">
            <a:avLst/>
          </a:prstGeom>
        </p:spPr>
      </p:pic>
    </p:spTree>
    <p:extLst>
      <p:ext uri="{BB962C8B-B14F-4D97-AF65-F5344CB8AC3E}">
        <p14:creationId xmlns:p14="http://schemas.microsoft.com/office/powerpoint/2010/main" val="23369285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Nigeria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70</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10" name="Rechteck 9"/>
          <p:cNvSpPr/>
          <p:nvPr/>
        </p:nvSpPr>
        <p:spPr>
          <a:xfrm>
            <a:off x="179997" y="1036885"/>
            <a:ext cx="8640475" cy="3416320"/>
          </a:xfrm>
          <a:prstGeom prst="rect">
            <a:avLst/>
          </a:prstGeom>
        </p:spPr>
        <p:txBody>
          <a:bodyPr wrap="square">
            <a:spAutoFit/>
          </a:bodyPr>
          <a:lstStyle/>
          <a:p>
            <a:r>
              <a:rPr lang="de-DE" dirty="0">
                <a:latin typeface="Frutiger LT Std 45 Light" panose="020B0402020204020204" pitchFamily="34" charset="0"/>
              </a:rPr>
              <a:t>In Schulungen von KOLPING Nigeria hat </a:t>
            </a:r>
            <a:r>
              <a:rPr lang="de-DE" dirty="0" err="1">
                <a:latin typeface="Frutiger LT Std 45 Light" panose="020B0402020204020204" pitchFamily="34" charset="0"/>
              </a:rPr>
              <a:t>Ohaeri</a:t>
            </a:r>
            <a:r>
              <a:rPr lang="de-DE" dirty="0">
                <a:latin typeface="Frutiger LT Std 45 Light" panose="020B0402020204020204" pitchFamily="34" charset="0"/>
              </a:rPr>
              <a:t> </a:t>
            </a:r>
            <a:r>
              <a:rPr lang="de-DE" dirty="0" err="1">
                <a:latin typeface="Frutiger LT Std 45 Light" panose="020B0402020204020204" pitchFamily="34" charset="0"/>
              </a:rPr>
              <a:t>Ijeoma</a:t>
            </a:r>
            <a:r>
              <a:rPr lang="de-DE" dirty="0">
                <a:latin typeface="Frutiger LT Std 45 Light" panose="020B0402020204020204" pitchFamily="34" charset="0"/>
              </a:rPr>
              <a:t> </a:t>
            </a:r>
            <a:r>
              <a:rPr lang="de-DE" dirty="0" err="1">
                <a:latin typeface="Frutiger LT Std 45 Light" panose="020B0402020204020204" pitchFamily="34" charset="0"/>
              </a:rPr>
              <a:t>Priscillia</a:t>
            </a:r>
            <a:r>
              <a:rPr lang="de-DE" dirty="0">
                <a:latin typeface="Frutiger LT Std 45 Light" panose="020B0402020204020204" pitchFamily="34" charset="0"/>
              </a:rPr>
              <a:t> aus der Kolpingsfamilie Mater </a:t>
            </a:r>
            <a:r>
              <a:rPr lang="de-DE" dirty="0" err="1">
                <a:latin typeface="Frutiger LT Std 45 Light" panose="020B0402020204020204" pitchFamily="34" charset="0"/>
              </a:rPr>
              <a:t>Dei</a:t>
            </a:r>
            <a:r>
              <a:rPr lang="de-DE" dirty="0">
                <a:latin typeface="Frutiger LT Std 45 Light" panose="020B0402020204020204" pitchFamily="34" charset="0"/>
              </a:rPr>
              <a:t> gelernt, wie man erfolgreich Saatgut züchtet. Die Kleinbäuerin hat sich auf </a:t>
            </a:r>
            <a:r>
              <a:rPr lang="de-DE" dirty="0" err="1">
                <a:latin typeface="Frutiger LT Std 45 Light" panose="020B0402020204020204" pitchFamily="34" charset="0"/>
              </a:rPr>
              <a:t>Cassava</a:t>
            </a:r>
            <a:r>
              <a:rPr lang="de-DE" dirty="0">
                <a:latin typeface="Frutiger LT Std 45 Light" panose="020B0402020204020204" pitchFamily="34" charset="0"/>
              </a:rPr>
              <a:t> spezialisiert und konnte ihr Wissen dazu schon an viele Menschen weitergeben. Jetzt bewirtschaftet sie jedes Jahr mehrere Hektar Land.</a:t>
            </a:r>
          </a:p>
          <a:p>
            <a:endParaRPr lang="de-DE" dirty="0">
              <a:latin typeface="Frutiger LT Std 45 Light" panose="020B0402020204020204" pitchFamily="34" charset="0"/>
            </a:endParaRPr>
          </a:p>
          <a:p>
            <a:r>
              <a:rPr lang="de-DE" dirty="0">
                <a:latin typeface="Frutiger LT Std 45 Light" panose="020B0402020204020204" pitchFamily="34" charset="0"/>
              </a:rPr>
              <a:t>Durch den Verkauf von veredelten </a:t>
            </a:r>
            <a:r>
              <a:rPr lang="de-DE" dirty="0" err="1">
                <a:latin typeface="Frutiger LT Std 45 Light" panose="020B0402020204020204" pitchFamily="34" charset="0"/>
              </a:rPr>
              <a:t>Cassava</a:t>
            </a:r>
            <a:r>
              <a:rPr lang="de-DE" dirty="0">
                <a:latin typeface="Frutiger LT Std 45 Light" panose="020B0402020204020204" pitchFamily="34" charset="0"/>
              </a:rPr>
              <a:t>-Stecklingen an die Bauern in ihrer Umgebung verdient sie gutes Geld. Zudem verarbeitet sie die </a:t>
            </a:r>
            <a:r>
              <a:rPr lang="de-DE" dirty="0" err="1">
                <a:latin typeface="Frutiger LT Std 45 Light" panose="020B0402020204020204" pitchFamily="34" charset="0"/>
              </a:rPr>
              <a:t>Cassavaknollen</a:t>
            </a:r>
            <a:r>
              <a:rPr lang="de-DE" dirty="0">
                <a:latin typeface="Frutiger LT Std 45 Light" panose="020B0402020204020204" pitchFamily="34" charset="0"/>
              </a:rPr>
              <a:t> zu Breigerichten, welche sie verkauft. So kann sie ihre Familie versorgen und ihren drei Kindern eine gute Ausbildung ermöglichen. „Dieses Geschäft hat das Leben meiner Familie und der Menschen um mich herum wirklich zum Besseren verändert“, sagt </a:t>
            </a:r>
            <a:r>
              <a:rPr lang="de-DE" dirty="0" err="1">
                <a:latin typeface="Frutiger LT Std 45 Light" panose="020B0402020204020204" pitchFamily="34" charset="0"/>
              </a:rPr>
              <a:t>Priscillia</a:t>
            </a:r>
            <a:r>
              <a:rPr lang="de-DE" dirty="0">
                <a:latin typeface="Frutiger LT Std 45 Light" panose="020B0402020204020204" pitchFamily="34" charset="0"/>
              </a:rPr>
              <a:t>. „Ich danke KOLPING, dass mir diese Chance auf ein besseres Leben ermöglicht wurde.“</a:t>
            </a:r>
            <a:endParaRPr lang="de-DE" dirty="0">
              <a:latin typeface="Frutiger LT Std 45 Light" panose="020B0402020204020204" pitchFamily="34" charset="0"/>
            </a:endParaRPr>
          </a:p>
        </p:txBody>
      </p:sp>
    </p:spTree>
    <p:extLst>
      <p:ext uri="{BB962C8B-B14F-4D97-AF65-F5344CB8AC3E}">
        <p14:creationId xmlns:p14="http://schemas.microsoft.com/office/powerpoint/2010/main" val="29813596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Bolivien</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836712"/>
            <a:ext cx="5815831" cy="5815831"/>
          </a:xfrm>
          <a:prstGeom prst="rect">
            <a:avLst/>
          </a:prstGeom>
        </p:spPr>
      </p:pic>
    </p:spTree>
    <p:extLst>
      <p:ext uri="{BB962C8B-B14F-4D97-AF65-F5344CB8AC3E}">
        <p14:creationId xmlns:p14="http://schemas.microsoft.com/office/powerpoint/2010/main" val="10047644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Bolivien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72</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10" name="Rechteck 9"/>
          <p:cNvSpPr/>
          <p:nvPr/>
        </p:nvSpPr>
        <p:spPr>
          <a:xfrm>
            <a:off x="179997" y="1036885"/>
            <a:ext cx="8640475" cy="3970318"/>
          </a:xfrm>
          <a:prstGeom prst="rect">
            <a:avLst/>
          </a:prstGeom>
        </p:spPr>
        <p:txBody>
          <a:bodyPr wrap="square">
            <a:spAutoFit/>
          </a:bodyPr>
          <a:lstStyle/>
          <a:p>
            <a:r>
              <a:rPr lang="de-DE" dirty="0">
                <a:latin typeface="Frutiger LT Std 45 Light" panose="020B0402020204020204" pitchFamily="34" charset="0"/>
              </a:rPr>
              <a:t>Für Judith </a:t>
            </a:r>
            <a:r>
              <a:rPr lang="de-DE" dirty="0" err="1">
                <a:latin typeface="Frutiger LT Std 45 Light" panose="020B0402020204020204" pitchFamily="34" charset="0"/>
              </a:rPr>
              <a:t>Agrada</a:t>
            </a:r>
            <a:r>
              <a:rPr lang="de-DE" dirty="0">
                <a:latin typeface="Frutiger LT Std 45 Light" panose="020B0402020204020204" pitchFamily="34" charset="0"/>
              </a:rPr>
              <a:t> </a:t>
            </a:r>
            <a:r>
              <a:rPr lang="de-DE" dirty="0" err="1">
                <a:latin typeface="Frutiger LT Std 45 Light" panose="020B0402020204020204" pitchFamily="34" charset="0"/>
              </a:rPr>
              <a:t>Torrez</a:t>
            </a:r>
            <a:r>
              <a:rPr lang="de-DE" dirty="0">
                <a:latin typeface="Frutiger LT Std 45 Light" panose="020B0402020204020204" pitchFamily="34" charset="0"/>
              </a:rPr>
              <a:t> aus Sucre war die Unterstützung von </a:t>
            </a:r>
            <a:r>
              <a:rPr lang="de-DE" dirty="0" smtClean="0">
                <a:latin typeface="Frutiger LT Std 45 Light" panose="020B0402020204020204" pitchFamily="34" charset="0"/>
              </a:rPr>
              <a:t>Kolping </a:t>
            </a:r>
            <a:r>
              <a:rPr lang="de-DE" dirty="0">
                <a:latin typeface="Frutiger LT Std 45 Light" panose="020B0402020204020204" pitchFamily="34" charset="0"/>
              </a:rPr>
              <a:t>lebensverändernd. Während der Pandemie war sie arbeitslos und verzweifelt. Die tatkräftige Bäckerin beschloss, sich zu Hause selbstständig zu machen, was ihr dank eines </a:t>
            </a:r>
            <a:r>
              <a:rPr lang="de-DE" dirty="0" smtClean="0">
                <a:latin typeface="Frutiger LT Std 45 Light" panose="020B0402020204020204" pitchFamily="34" charset="0"/>
              </a:rPr>
              <a:t>Kolping-</a:t>
            </a:r>
            <a:r>
              <a:rPr lang="de-DE" dirty="0" err="1" smtClean="0">
                <a:latin typeface="Frutiger LT Std 45 Light" panose="020B0402020204020204" pitchFamily="34" charset="0"/>
              </a:rPr>
              <a:t>Pasanaku</a:t>
            </a:r>
            <a:r>
              <a:rPr lang="de-DE" dirty="0" smtClean="0">
                <a:latin typeface="Frutiger LT Std 45 Light" panose="020B0402020204020204" pitchFamily="34" charset="0"/>
              </a:rPr>
              <a:t>-Kredits </a:t>
            </a:r>
            <a:r>
              <a:rPr lang="de-DE" dirty="0">
                <a:latin typeface="Frutiger LT Std 45 Light" panose="020B0402020204020204" pitchFamily="34" charset="0"/>
              </a:rPr>
              <a:t>– einer Art </a:t>
            </a:r>
            <a:r>
              <a:rPr lang="de-DE" dirty="0" err="1">
                <a:latin typeface="Frutiger LT Std 45 Light" panose="020B0402020204020204" pitchFamily="34" charset="0"/>
              </a:rPr>
              <a:t>revolviernder</a:t>
            </a:r>
            <a:r>
              <a:rPr lang="de-DE" dirty="0">
                <a:latin typeface="Frutiger LT Std 45 Light" panose="020B0402020204020204" pitchFamily="34" charset="0"/>
              </a:rPr>
              <a:t> Fonds – Mitte 2020 auch gelang.</a:t>
            </a:r>
          </a:p>
          <a:p>
            <a:r>
              <a:rPr lang="de-DE" dirty="0" smtClean="0">
                <a:latin typeface="Frutiger LT Std 45 Light" panose="020B0402020204020204" pitchFamily="34" charset="0"/>
              </a:rPr>
              <a:t>„Kolping </a:t>
            </a:r>
            <a:r>
              <a:rPr lang="de-DE" dirty="0">
                <a:latin typeface="Frutiger LT Std 45 Light" panose="020B0402020204020204" pitchFamily="34" charset="0"/>
              </a:rPr>
              <a:t>war meine Rettung. Mit dem Kredit konnte ich einen Ofen und andere Werkmaterialen kaufen”, sagt Judith. Ihre Brote sind immer schnell ausverkauft. Auch Gebäck und Kuchen für Veranstaltungen stellt Judith nun zu Hause her. Heute ist die Bäckerei ihr Haupteinkommen. „Ich danke Gott aufrichtig und ich danke </a:t>
            </a:r>
            <a:r>
              <a:rPr lang="de-DE" dirty="0" smtClean="0">
                <a:latin typeface="Frutiger LT Std 45 Light" panose="020B0402020204020204" pitchFamily="34" charset="0"/>
              </a:rPr>
              <a:t>Kolping, </a:t>
            </a:r>
            <a:r>
              <a:rPr lang="de-DE" dirty="0">
                <a:latin typeface="Frutiger LT Std 45 Light" panose="020B0402020204020204" pitchFamily="34" charset="0"/>
              </a:rPr>
              <a:t>weil ich in Zeiten der Krise, in diesen Zeiten der Pandemie, ein Geschäft habe, das mir Stabilität gibt”, so die Bolivianerin. „Heute brauche ich mir keine Sorgen mehr zu machen. Ich habe Essen auf dem Tisch, es fehlt mir an nichts und ich kann mein Haus unterhalten. Danke </a:t>
            </a:r>
            <a:r>
              <a:rPr lang="de-DE" dirty="0" smtClean="0">
                <a:latin typeface="Frutiger LT Std 45 Light" panose="020B0402020204020204" pitchFamily="34" charset="0"/>
              </a:rPr>
              <a:t>Kolping!”</a:t>
            </a:r>
            <a:endParaRPr lang="de-DE" dirty="0">
              <a:latin typeface="Frutiger LT Std 45 Light" panose="020B0402020204020204" pitchFamily="34" charset="0"/>
            </a:endParaRP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195501490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den USA</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796543"/>
            <a:ext cx="5872817" cy="5872817"/>
          </a:xfrm>
          <a:prstGeom prst="rect">
            <a:avLst/>
          </a:prstGeom>
        </p:spPr>
      </p:pic>
    </p:spTree>
    <p:extLst>
      <p:ext uri="{BB962C8B-B14F-4D97-AF65-F5344CB8AC3E}">
        <p14:creationId xmlns:p14="http://schemas.microsoft.com/office/powerpoint/2010/main" val="12849954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den USA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74</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10" name="Rechteck 9"/>
          <p:cNvSpPr/>
          <p:nvPr/>
        </p:nvSpPr>
        <p:spPr>
          <a:xfrm>
            <a:off x="179997" y="1036885"/>
            <a:ext cx="8640475" cy="4339650"/>
          </a:xfrm>
          <a:prstGeom prst="rect">
            <a:avLst/>
          </a:prstGeom>
        </p:spPr>
        <p:txBody>
          <a:bodyPr wrap="square">
            <a:spAutoFit/>
          </a:bodyPr>
          <a:lstStyle/>
          <a:p>
            <a:r>
              <a:rPr lang="de-DE" dirty="0">
                <a:latin typeface="Frutiger LT Std 45 Light" panose="020B0402020204020204" pitchFamily="34" charset="0"/>
              </a:rPr>
              <a:t>Auch kleine Dinge bereiten große Freude –  zum Beispiel ein Überraschungsbesuch oder ein kleines Geschenk, das zeigt, dass man nicht vergessen wird.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de-DE" sz="600" dirty="0" smtClean="0">
                <a:latin typeface="Frutiger LT Std 45 Light" panose="020B0402020204020204" pitchFamily="34" charset="0"/>
              </a:rPr>
              <a:t/>
            </a:r>
            <a:br>
              <a:rPr lang="de-DE" sz="600" dirty="0" smtClean="0">
                <a:latin typeface="Frutiger LT Std 45 Light" panose="020B0402020204020204" pitchFamily="34" charset="0"/>
              </a:rPr>
            </a:br>
            <a:r>
              <a:rPr lang="de-DE" dirty="0" smtClean="0">
                <a:latin typeface="Frutiger LT Std 45 Light" panose="020B0402020204020204" pitchFamily="34" charset="0"/>
              </a:rPr>
              <a:t>Die Kolpingsfamilien </a:t>
            </a:r>
            <a:r>
              <a:rPr lang="de-DE" dirty="0">
                <a:latin typeface="Frutiger LT Std 45 Light" panose="020B0402020204020204" pitchFamily="34" charset="0"/>
              </a:rPr>
              <a:t>in den USA haben während der Corona-Zeit so versucht, ihren Mitgliedern ein Gemeinschaftsgefühl zu vermitteln. Zum Beispiel verteilte der Vorstand von </a:t>
            </a:r>
            <a:r>
              <a:rPr lang="de-DE" dirty="0" smtClean="0">
                <a:latin typeface="Frutiger LT Std 45 Light" panose="020B0402020204020204" pitchFamily="34" charset="0"/>
              </a:rPr>
              <a:t>Kolping </a:t>
            </a:r>
            <a:r>
              <a:rPr lang="de-DE" dirty="0">
                <a:latin typeface="Frutiger LT Std 45 Light" panose="020B0402020204020204" pitchFamily="34" charset="0"/>
              </a:rPr>
              <a:t>San Francisco ein </a:t>
            </a:r>
            <a:r>
              <a:rPr lang="de-DE" dirty="0" smtClean="0">
                <a:latin typeface="Frutiger LT Std 45 Light" panose="020B0402020204020204" pitchFamily="34" charset="0"/>
              </a:rPr>
              <a:t>Kolping-</a:t>
            </a:r>
            <a:r>
              <a:rPr lang="de-DE" dirty="0" err="1" smtClean="0">
                <a:latin typeface="Frutiger LT Std 45 Light" panose="020B0402020204020204" pitchFamily="34" charset="0"/>
              </a:rPr>
              <a:t>Covid</a:t>
            </a:r>
            <a:r>
              <a:rPr lang="de-DE" dirty="0" smtClean="0">
                <a:latin typeface="Frutiger LT Std 45 Light" panose="020B0402020204020204" pitchFamily="34" charset="0"/>
              </a:rPr>
              <a:t>-Kit</a:t>
            </a:r>
            <a:r>
              <a:rPr lang="de-DE" dirty="0">
                <a:latin typeface="Frutiger LT Std 45 Light" panose="020B0402020204020204" pitchFamily="34" charset="0"/>
              </a:rPr>
              <a:t>, das neben Desinfektionsmittel und Masken auch einen Getränkegutschein für die örtliche </a:t>
            </a:r>
            <a:r>
              <a:rPr lang="de-DE" dirty="0" smtClean="0">
                <a:latin typeface="Frutiger LT Std 45 Light" panose="020B0402020204020204" pitchFamily="34" charset="0"/>
              </a:rPr>
              <a:t>Kolping-Bar </a:t>
            </a:r>
            <a:r>
              <a:rPr lang="de-DE" dirty="0">
                <a:latin typeface="Frutiger LT Std 45 Light" panose="020B0402020204020204" pitchFamily="34" charset="0"/>
              </a:rPr>
              <a:t>beinhaltete – für gesellige Treffen nach der Krise.</a:t>
            </a:r>
          </a:p>
          <a:p>
            <a:r>
              <a:rPr lang="de-DE" dirty="0">
                <a:latin typeface="Frutiger LT Std 45 Light" panose="020B0402020204020204" pitchFamily="34" charset="0"/>
              </a:rPr>
              <a:t>Ebenso große Freude lösten die selbstgebackenen Weihnachtsplätzchen eines Mitglieds aus, die gemeinschaftlich dekoriert, eingetütet und anschließend verteilt wurden. </a:t>
            </a:r>
            <a:r>
              <a:rPr lang="de-DE" dirty="0" smtClean="0">
                <a:latin typeface="Frutiger LT Std 45 Light" panose="020B0402020204020204" pitchFamily="34" charset="0"/>
              </a:rPr>
              <a:t>Kolping </a:t>
            </a:r>
            <a:r>
              <a:rPr lang="de-DE" dirty="0">
                <a:latin typeface="Frutiger LT Std 45 Light" panose="020B0402020204020204" pitchFamily="34" charset="0"/>
              </a:rPr>
              <a:t>USA initiierte zudem ein Stipendienprogramm für Mitglieder und deren Familien für High Schools, </a:t>
            </a:r>
            <a:r>
              <a:rPr lang="de-DE" dirty="0" smtClean="0">
                <a:latin typeface="Frutiger LT Std 45 Light" panose="020B0402020204020204" pitchFamily="34" charset="0"/>
              </a:rPr>
              <a:t>Colleges/Universitäten </a:t>
            </a:r>
            <a:r>
              <a:rPr lang="de-DE" dirty="0">
                <a:latin typeface="Frutiger LT Std 45 Light" panose="020B0402020204020204" pitchFamily="34" charset="0"/>
              </a:rPr>
              <a:t>und Berufsschulen. Dieses Programm soll nicht nur zur Weiterbildung ermutigen, indem es einen Teil der Ausbildungskosten übernimmt. Die jüngere Generation wird hier auch mit der Lebensgeschichte und den Werten von Adolph </a:t>
            </a:r>
            <a:r>
              <a:rPr lang="de-DE" dirty="0" smtClean="0">
                <a:latin typeface="Frutiger LT Std 45 Light" panose="020B0402020204020204" pitchFamily="34" charset="0"/>
              </a:rPr>
              <a:t>Kolping </a:t>
            </a:r>
            <a:r>
              <a:rPr lang="de-DE" dirty="0">
                <a:latin typeface="Frutiger LT Std 45 Light" panose="020B0402020204020204" pitchFamily="34" charset="0"/>
              </a:rPr>
              <a:t>vertraut gemacht.</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304150544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Vietnam</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6188" y="767284"/>
            <a:ext cx="5902076" cy="5902076"/>
          </a:xfrm>
          <a:prstGeom prst="rect">
            <a:avLst/>
          </a:prstGeom>
        </p:spPr>
      </p:pic>
    </p:spTree>
    <p:extLst>
      <p:ext uri="{BB962C8B-B14F-4D97-AF65-F5344CB8AC3E}">
        <p14:creationId xmlns:p14="http://schemas.microsoft.com/office/powerpoint/2010/main" val="123904843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Vietnam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76</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10" name="Rechteck 9"/>
          <p:cNvSpPr/>
          <p:nvPr/>
        </p:nvSpPr>
        <p:spPr>
          <a:xfrm>
            <a:off x="179997" y="1036885"/>
            <a:ext cx="8640475" cy="4524315"/>
          </a:xfrm>
          <a:prstGeom prst="rect">
            <a:avLst/>
          </a:prstGeom>
        </p:spPr>
        <p:txBody>
          <a:bodyPr wrap="square">
            <a:spAutoFit/>
          </a:bodyPr>
          <a:lstStyle/>
          <a:p>
            <a:r>
              <a:rPr lang="de-DE" dirty="0">
                <a:latin typeface="Frutiger LT Std 45 Light" panose="020B0402020204020204" pitchFamily="34" charset="0"/>
              </a:rPr>
              <a:t>Joseph </a:t>
            </a:r>
            <a:r>
              <a:rPr lang="de-DE" dirty="0" err="1">
                <a:latin typeface="Frutiger LT Std 45 Light" panose="020B0402020204020204" pitchFamily="34" charset="0"/>
              </a:rPr>
              <a:t>Nguyễn</a:t>
            </a:r>
            <a:r>
              <a:rPr lang="de-DE" dirty="0">
                <a:latin typeface="Frutiger LT Std 45 Light" panose="020B0402020204020204" pitchFamily="34" charset="0"/>
              </a:rPr>
              <a:t> </a:t>
            </a:r>
            <a:r>
              <a:rPr lang="de-DE" dirty="0" err="1">
                <a:latin typeface="Frutiger LT Std 45 Light" panose="020B0402020204020204" pitchFamily="34" charset="0"/>
              </a:rPr>
              <a:t>Văn</a:t>
            </a:r>
            <a:r>
              <a:rPr lang="de-DE" dirty="0">
                <a:latin typeface="Frutiger LT Std 45 Light" panose="020B0402020204020204" pitchFamily="34" charset="0"/>
              </a:rPr>
              <a:t> </a:t>
            </a:r>
            <a:r>
              <a:rPr lang="de-DE" dirty="0" err="1">
                <a:latin typeface="Frutiger LT Std 45 Light" panose="020B0402020204020204" pitchFamily="34" charset="0"/>
              </a:rPr>
              <a:t>Bá</a:t>
            </a:r>
            <a:r>
              <a:rPr lang="de-DE" dirty="0">
                <a:latin typeface="Frutiger LT Std 45 Light" panose="020B0402020204020204" pitchFamily="34" charset="0"/>
              </a:rPr>
              <a:t>, </a:t>
            </a:r>
            <a:r>
              <a:rPr lang="de-DE" dirty="0" smtClean="0">
                <a:latin typeface="Frutiger LT Std 45 Light" panose="020B0402020204020204" pitchFamily="34" charset="0"/>
              </a:rPr>
              <a:t>Kolpingvorsitzender </a:t>
            </a:r>
            <a:r>
              <a:rPr lang="de-DE" dirty="0">
                <a:latin typeface="Frutiger LT Std 45 Light" panose="020B0402020204020204" pitchFamily="34" charset="0"/>
              </a:rPr>
              <a:t>in der Diözese Vinh in Nordvietnam ist durch </a:t>
            </a:r>
            <a:r>
              <a:rPr lang="de-DE" dirty="0" smtClean="0">
                <a:latin typeface="Frutiger LT Std 45 Light" panose="020B0402020204020204" pitchFamily="34" charset="0"/>
              </a:rPr>
              <a:t>Kolping </a:t>
            </a:r>
            <a:r>
              <a:rPr lang="de-DE" dirty="0">
                <a:latin typeface="Frutiger LT Std 45 Light" panose="020B0402020204020204" pitchFamily="34" charset="0"/>
              </a:rPr>
              <a:t>von einem in sich gekehrten Mann zu einem engagierten Katholiken geworden, der sich aktiv in Kirche und Gesellschaft engagiert.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de-DE" dirty="0" smtClean="0">
                <a:latin typeface="Frutiger LT Std 45 Light" panose="020B0402020204020204" pitchFamily="34" charset="0"/>
              </a:rPr>
              <a:t>Durch </a:t>
            </a:r>
            <a:r>
              <a:rPr lang="de-DE" dirty="0">
                <a:latin typeface="Frutiger LT Std 45 Light" panose="020B0402020204020204" pitchFamily="34" charset="0"/>
              </a:rPr>
              <a:t>die Schulungen zur Katholischen Soziallehre hat er viele Impulse erhalten und durch die berufliche Weiterbildung konnte er das Einkommen für seine Familie erhöhen.</a:t>
            </a:r>
          </a:p>
          <a:p>
            <a:r>
              <a:rPr lang="de-DE" dirty="0">
                <a:latin typeface="Frutiger LT Std 45 Light" panose="020B0402020204020204" pitchFamily="34" charset="0"/>
              </a:rPr>
              <a:t>„Bevor ich mich bei </a:t>
            </a:r>
            <a:r>
              <a:rPr lang="de-DE" dirty="0" smtClean="0">
                <a:latin typeface="Frutiger LT Std 45 Light" panose="020B0402020204020204" pitchFamily="34" charset="0"/>
              </a:rPr>
              <a:t>Kolping </a:t>
            </a:r>
            <a:r>
              <a:rPr lang="de-DE" dirty="0">
                <a:latin typeface="Frutiger LT Std 45 Light" panose="020B0402020204020204" pitchFamily="34" charset="0"/>
              </a:rPr>
              <a:t>engagierte, habe ich mich nicht viel um meine Familie und die Erziehung meiner Kinder gekümmert. Aber jetzt liebe ich meine Familie noch mehr und bin ein guter Vater und Ehemann geworden“, sagt er.</a:t>
            </a:r>
          </a:p>
          <a:p>
            <a:r>
              <a:rPr lang="de-DE" dirty="0">
                <a:latin typeface="Frutiger LT Std 45 Light" panose="020B0402020204020204" pitchFamily="34" charset="0"/>
              </a:rPr>
              <a:t>Er reist viel umher, um andere Familien zu beraten und zu bestärken. Dadurch haben viele, nicht nur die Gleichgesinnten, sondern auch viele Nicht-Katholiken, ihr Verhalten so verändert, dass sie mehr Verantwortung für die Gesellschaft übernehmen.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de-DE" dirty="0" smtClean="0">
                <a:latin typeface="Frutiger LT Std 45 Light" panose="020B0402020204020204" pitchFamily="34" charset="0"/>
              </a:rPr>
              <a:t>Die </a:t>
            </a:r>
            <a:r>
              <a:rPr lang="de-DE" dirty="0" err="1" smtClean="0">
                <a:latin typeface="Frutiger LT Std 45 Light" panose="020B0402020204020204" pitchFamily="34" charset="0"/>
              </a:rPr>
              <a:t>Kolpingsfamilie</a:t>
            </a:r>
            <a:r>
              <a:rPr lang="de-DE" dirty="0" smtClean="0">
                <a:latin typeface="Frutiger LT Std 45 Light" panose="020B0402020204020204" pitchFamily="34" charset="0"/>
              </a:rPr>
              <a:t> </a:t>
            </a:r>
            <a:r>
              <a:rPr lang="de-DE" dirty="0">
                <a:latin typeface="Frutiger LT Std 45 Light" panose="020B0402020204020204" pitchFamily="34" charset="0"/>
              </a:rPr>
              <a:t>hat durch Bildung und Arbeit die Gesellschaft weiterentwickelt, so dass die wirtschaftliche Situation vieler verbessert und der gesellschaftliche Zusammenhalt gestärkt wurde.</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214411923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Kroatien</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764705"/>
            <a:ext cx="5904656" cy="5904656"/>
          </a:xfrm>
          <a:prstGeom prst="rect">
            <a:avLst/>
          </a:prstGeom>
        </p:spPr>
      </p:pic>
    </p:spTree>
    <p:extLst>
      <p:ext uri="{BB962C8B-B14F-4D97-AF65-F5344CB8AC3E}">
        <p14:creationId xmlns:p14="http://schemas.microsoft.com/office/powerpoint/2010/main" val="282741798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Kroatien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78</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10" name="Rechteck 9"/>
          <p:cNvSpPr/>
          <p:nvPr/>
        </p:nvSpPr>
        <p:spPr>
          <a:xfrm>
            <a:off x="179997" y="1036885"/>
            <a:ext cx="8640475" cy="3139321"/>
          </a:xfrm>
          <a:prstGeom prst="rect">
            <a:avLst/>
          </a:prstGeom>
        </p:spPr>
        <p:txBody>
          <a:bodyPr wrap="square">
            <a:spAutoFit/>
          </a:bodyPr>
          <a:lstStyle/>
          <a:p>
            <a:r>
              <a:rPr lang="de-DE" dirty="0">
                <a:latin typeface="Frutiger LT Std 45 Light" panose="020B0402020204020204" pitchFamily="34" charset="0"/>
              </a:rPr>
              <a:t>Auch während der Pandemie waren die kroatischen </a:t>
            </a:r>
            <a:r>
              <a:rPr lang="de-DE" dirty="0" smtClean="0">
                <a:latin typeface="Frutiger LT Std 45 Light" panose="020B0402020204020204" pitchFamily="34" charset="0"/>
              </a:rPr>
              <a:t>Kolpingmitglieder </a:t>
            </a:r>
            <a:r>
              <a:rPr lang="de-DE" dirty="0">
                <a:latin typeface="Frutiger LT Std 45 Light" panose="020B0402020204020204" pitchFamily="34" charset="0"/>
              </a:rPr>
              <a:t>aus der Erzdiözese Zagreb und der Diözese </a:t>
            </a:r>
            <a:r>
              <a:rPr lang="de-DE" dirty="0" err="1">
                <a:latin typeface="Frutiger LT Std 45 Light" panose="020B0402020204020204" pitchFamily="34" charset="0"/>
              </a:rPr>
              <a:t>Varaždin</a:t>
            </a:r>
            <a:r>
              <a:rPr lang="de-DE" dirty="0">
                <a:latin typeface="Frutiger LT Std 45 Light" panose="020B0402020204020204" pitchFamily="34" charset="0"/>
              </a:rPr>
              <a:t> aktiv. So unterstützten sie z.B. Grundschulkinder beim Online-Unterricht.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de-DE" dirty="0" smtClean="0">
                <a:latin typeface="Frutiger LT Std 45 Light" panose="020B0402020204020204" pitchFamily="34" charset="0"/>
              </a:rPr>
              <a:t>Durch </a:t>
            </a:r>
            <a:r>
              <a:rPr lang="de-DE" dirty="0">
                <a:latin typeface="Frutiger LT Std 45 Light" panose="020B0402020204020204" pitchFamily="34" charset="0"/>
              </a:rPr>
              <a:t>den Verkauf von selbstgebastelten Kerzen und Laternen im Advent finanzierten die </a:t>
            </a:r>
            <a:r>
              <a:rPr lang="de-DE" dirty="0" smtClean="0">
                <a:latin typeface="Frutiger LT Std 45 Light" panose="020B0402020204020204" pitchFamily="34" charset="0"/>
              </a:rPr>
              <a:t>Kolping-Senioren </a:t>
            </a:r>
            <a:r>
              <a:rPr lang="de-DE" dirty="0">
                <a:latin typeface="Frutiger LT Std 45 Light" panose="020B0402020204020204" pitchFamily="34" charset="0"/>
              </a:rPr>
              <a:t>ein Stipendium für einen blinden Schüler, eine Großfamilie und eine Sozialküche.</a:t>
            </a:r>
          </a:p>
          <a:p>
            <a:r>
              <a:rPr lang="de-DE" dirty="0">
                <a:latin typeface="Frutiger LT Std 45 Light" panose="020B0402020204020204" pitchFamily="34" charset="0"/>
              </a:rPr>
              <a:t>Sehr große Unterstützung gab es auch für Familien, die durch das Erdbeben im Winter betroffen waren.  </a:t>
            </a:r>
            <a:r>
              <a:rPr lang="de-DE" dirty="0" smtClean="0">
                <a:latin typeface="Frutiger LT Std 45 Light" panose="020B0402020204020204" pitchFamily="34" charset="0"/>
              </a:rPr>
              <a:t>Kolping </a:t>
            </a:r>
            <a:r>
              <a:rPr lang="de-DE" dirty="0">
                <a:latin typeface="Frutiger LT Std 45 Light" panose="020B0402020204020204" pitchFamily="34" charset="0"/>
              </a:rPr>
              <a:t>sammelte Lebensmittel und Kleidung, um den besonders Notleidenden zu helfen.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de-DE" dirty="0" smtClean="0">
                <a:latin typeface="Frutiger LT Std 45 Light" panose="020B0402020204020204" pitchFamily="34" charset="0"/>
              </a:rPr>
              <a:t>Einige </a:t>
            </a:r>
            <a:r>
              <a:rPr lang="de-DE" dirty="0">
                <a:latin typeface="Frutiger LT Std 45 Light" panose="020B0402020204020204" pitchFamily="34" charset="0"/>
              </a:rPr>
              <a:t>Freiwillige planen auch im Sommer vor Ort weitere Hilfsaktionen.</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41637022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Kenia</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764705"/>
            <a:ext cx="5877272" cy="5877272"/>
          </a:xfrm>
          <a:prstGeom prst="rect">
            <a:avLst/>
          </a:prstGeom>
        </p:spPr>
      </p:pic>
    </p:spTree>
    <p:extLst>
      <p:ext uri="{BB962C8B-B14F-4D97-AF65-F5344CB8AC3E}">
        <p14:creationId xmlns:p14="http://schemas.microsoft.com/office/powerpoint/2010/main" val="13014514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997" y="179997"/>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Slowenien	</a:t>
            </a:r>
            <a:endParaRPr sz="2500" dirty="0">
              <a:latin typeface="Frutiger-Roman"/>
              <a:cs typeface="Frutiger-Roman"/>
            </a:endParaRPr>
          </a:p>
        </p:txBody>
      </p:sp>
      <p:sp>
        <p:nvSpPr>
          <p:cNvPr id="27" name="object 27"/>
          <p:cNvSpPr txBox="1">
            <a:spLocks noGrp="1"/>
          </p:cNvSpPr>
          <p:nvPr>
            <p:ph type="sldNum" sz="quarter" idx="7"/>
          </p:nvPr>
        </p:nvSpPr>
        <p:spPr>
          <a:xfrm>
            <a:off x="334599" y="6397957"/>
            <a:ext cx="121920"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8</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3" name="Rechteck 2"/>
          <p:cNvSpPr/>
          <p:nvPr/>
        </p:nvSpPr>
        <p:spPr>
          <a:xfrm>
            <a:off x="179997" y="1036885"/>
            <a:ext cx="8784590" cy="3970318"/>
          </a:xfrm>
          <a:prstGeom prst="rect">
            <a:avLst/>
          </a:prstGeom>
        </p:spPr>
        <p:txBody>
          <a:bodyPr wrap="square">
            <a:spAutoFit/>
          </a:bodyPr>
          <a:lstStyle/>
          <a:p>
            <a:r>
              <a:rPr lang="de-DE" dirty="0" smtClean="0">
                <a:latin typeface="Frutiger LT Std 45 Light" panose="020B0402020204020204" pitchFamily="34" charset="0"/>
              </a:rPr>
              <a:t>Kolping </a:t>
            </a:r>
            <a:r>
              <a:rPr lang="de-DE" dirty="0">
                <a:latin typeface="Frutiger LT Std 45 Light" panose="020B0402020204020204" pitchFamily="34" charset="0"/>
              </a:rPr>
              <a:t>Slowenien ist ein sehr lebhafter Verband. Gemeinsame Gebetsabende für Gläubige oder Bildungsabende zu aktuellen gesellschaftlichen, pädagogischen oder historischen Themen stärken das Gemeinschaftsgefühl der Mitglieder. </a:t>
            </a:r>
            <a:endParaRPr lang="de-DE" dirty="0" smtClean="0">
              <a:latin typeface="Frutiger LT Std 45 Light" panose="020B0402020204020204" pitchFamily="34" charset="0"/>
            </a:endParaRPr>
          </a:p>
          <a:p>
            <a:r>
              <a:rPr lang="de-DE" dirty="0" smtClean="0">
                <a:latin typeface="Frutiger LT Std 45 Light" panose="020B0402020204020204" pitchFamily="34" charset="0"/>
              </a:rPr>
              <a:t>Auch </a:t>
            </a:r>
            <a:r>
              <a:rPr lang="de-DE" dirty="0">
                <a:latin typeface="Frutiger LT Std 45 Light" panose="020B0402020204020204" pitchFamily="34" charset="0"/>
              </a:rPr>
              <a:t>älteren Menschen sowie Kindern und Jugendlichen steht die Tür immer offen. Außerdem arbeitet </a:t>
            </a:r>
            <a:r>
              <a:rPr lang="de-DE" dirty="0" smtClean="0">
                <a:latin typeface="Frutiger LT Std 45 Light" panose="020B0402020204020204" pitchFamily="34" charset="0"/>
              </a:rPr>
              <a:t>Kolping </a:t>
            </a:r>
            <a:r>
              <a:rPr lang="de-DE" dirty="0">
                <a:latin typeface="Frutiger LT Std 45 Light" panose="020B0402020204020204" pitchFamily="34" charset="0"/>
              </a:rPr>
              <a:t>Slowenien an einer grenzüberschreitenden Integration mit österreichischen Mitgliedern.</a:t>
            </a:r>
          </a:p>
          <a:p>
            <a:r>
              <a:rPr lang="de-DE" dirty="0">
                <a:latin typeface="Frutiger LT Std 45 Light" panose="020B0402020204020204" pitchFamily="34" charset="0"/>
              </a:rPr>
              <a:t>Im August dieses Jahres fand darüber hinaus die 53. Internationale </a:t>
            </a:r>
            <a:r>
              <a:rPr lang="de-DE" dirty="0" smtClean="0">
                <a:latin typeface="Frutiger LT Std 45 Light" panose="020B0402020204020204" pitchFamily="34" charset="0"/>
              </a:rPr>
              <a:t>Kolping Friedens-wanderung </a:t>
            </a:r>
            <a:r>
              <a:rPr lang="de-DE" dirty="0">
                <a:latin typeface="Frutiger LT Std 45 Light" panose="020B0402020204020204" pitchFamily="34" charset="0"/>
              </a:rPr>
              <a:t>in Maribor Slowenien statt. Teilnehmer aus fünf Ländern machten sich gemeinsam von der Kathedrale Maribors aus auf den Weg für den Frieden – vorbei an Denkmälern der Stadt, über den Kreuzweg bis zum Aussichtspunkt „an den sieben Eichen“ auf </a:t>
            </a:r>
            <a:r>
              <a:rPr lang="de-DE" dirty="0" err="1">
                <a:latin typeface="Frutiger LT Std 45 Light" panose="020B0402020204020204" pitchFamily="34" charset="0"/>
              </a:rPr>
              <a:t>Kalvary</a:t>
            </a:r>
            <a:r>
              <a:rPr lang="de-DE" dirty="0">
                <a:latin typeface="Frutiger LT Std 45 Light" panose="020B0402020204020204" pitchFamily="34" charset="0"/>
              </a:rPr>
              <a:t>. Entlang des Flusses „</a:t>
            </a:r>
            <a:r>
              <a:rPr lang="de-DE" dirty="0" err="1">
                <a:latin typeface="Frutiger LT Std 45 Light" panose="020B0402020204020204" pitchFamily="34" charset="0"/>
              </a:rPr>
              <a:t>Drava</a:t>
            </a:r>
            <a:r>
              <a:rPr lang="de-DE" dirty="0">
                <a:latin typeface="Frutiger LT Std 45 Light" panose="020B0402020204020204" pitchFamily="34" charset="0"/>
              </a:rPr>
              <a:t>“ führte sie ihr Weg bis hin zur „alten Rebe“, die älteste Weinrebe der Welt und das zentrale Motiv des diesjährigen </a:t>
            </a:r>
            <a:r>
              <a:rPr lang="de-DE" dirty="0" smtClean="0">
                <a:latin typeface="Frutiger LT Std 45 Light" panose="020B0402020204020204" pitchFamily="34" charset="0"/>
              </a:rPr>
              <a:t>Kolpingwandertages </a:t>
            </a:r>
            <a:r>
              <a:rPr lang="de-DE" dirty="0">
                <a:latin typeface="Frutiger LT Std 45 Light" panose="020B0402020204020204" pitchFamily="34" charset="0"/>
              </a:rPr>
              <a:t>für den Frieden.</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224095962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Kenia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80</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10" name="Rechteck 9"/>
          <p:cNvSpPr/>
          <p:nvPr/>
        </p:nvSpPr>
        <p:spPr>
          <a:xfrm>
            <a:off x="179997" y="1036885"/>
            <a:ext cx="8640475" cy="2585323"/>
          </a:xfrm>
          <a:prstGeom prst="rect">
            <a:avLst/>
          </a:prstGeom>
        </p:spPr>
        <p:txBody>
          <a:bodyPr wrap="square">
            <a:spAutoFit/>
          </a:bodyPr>
          <a:lstStyle/>
          <a:p>
            <a:r>
              <a:rPr lang="de-DE" dirty="0">
                <a:latin typeface="Frutiger LT Std 45 Light" panose="020B0402020204020204" pitchFamily="34" charset="0"/>
              </a:rPr>
              <a:t>Für viele </a:t>
            </a:r>
            <a:r>
              <a:rPr lang="de-DE" dirty="0" smtClean="0">
                <a:latin typeface="Frutiger LT Std 45 Light" panose="020B0402020204020204" pitchFamily="34" charset="0"/>
              </a:rPr>
              <a:t>Kolpingsfamilien </a:t>
            </a:r>
            <a:r>
              <a:rPr lang="de-DE" dirty="0">
                <a:latin typeface="Frutiger LT Std 45 Light" panose="020B0402020204020204" pitchFamily="34" charset="0"/>
              </a:rPr>
              <a:t>in Kenia ist es schwierig, frisches Gemüse zu bekommen.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de-DE" dirty="0" smtClean="0">
                <a:latin typeface="Frutiger LT Std 45 Light" panose="020B0402020204020204" pitchFamily="34" charset="0"/>
              </a:rPr>
              <a:t>Sie </a:t>
            </a:r>
            <a:r>
              <a:rPr lang="de-DE" dirty="0">
                <a:latin typeface="Frutiger LT Std 45 Light" panose="020B0402020204020204" pitchFamily="34" charset="0"/>
              </a:rPr>
              <a:t>leben in Dürregebieten und auf dem Markt gibt es nur wenig Obst- und Gemüse zu kaufen. Deshalb verteilt </a:t>
            </a:r>
            <a:r>
              <a:rPr lang="de-DE" dirty="0" smtClean="0">
                <a:latin typeface="Frutiger LT Std 45 Light" panose="020B0402020204020204" pitchFamily="34" charset="0"/>
              </a:rPr>
              <a:t>Kolping </a:t>
            </a:r>
            <a:r>
              <a:rPr lang="de-DE" dirty="0">
                <a:latin typeface="Frutiger LT Std 45 Light" panose="020B0402020204020204" pitchFamily="34" charset="0"/>
              </a:rPr>
              <a:t>Pflanzsäcke an Familien. So können sie ihr Gemüse selbst anbauen. Die Pflanzsäcke sind aus hochwertigem, UV-behandeltem Stoff, der bis zu sieben Jahre hält. In die Säcke füllen die Familien eine Mischung aus Dung und Erde und pflanzen die Setzlinge ein. Nach zwei bis drei Monaten kann dann geerntet werden. Das Projekt hat den </a:t>
            </a:r>
            <a:r>
              <a:rPr lang="de-DE" dirty="0" smtClean="0">
                <a:latin typeface="Frutiger LT Std 45 Light" panose="020B0402020204020204" pitchFamily="34" charset="0"/>
              </a:rPr>
              <a:t>Kolpingmitgliedern </a:t>
            </a:r>
            <a:r>
              <a:rPr lang="de-DE" dirty="0">
                <a:latin typeface="Frutiger LT Std 45 Light" panose="020B0402020204020204" pitchFamily="34" charset="0"/>
              </a:rPr>
              <a:t>geholfen, gesunde Lebensmittel zu geringen Kosten zu produzieren. Durch den Verkauf der Überschüsse haben sie zudem ein zusätzliches Einkommen.</a:t>
            </a:r>
          </a:p>
        </p:txBody>
      </p:sp>
    </p:spTree>
    <p:extLst>
      <p:ext uri="{BB962C8B-B14F-4D97-AF65-F5344CB8AC3E}">
        <p14:creationId xmlns:p14="http://schemas.microsoft.com/office/powerpoint/2010/main" val="63531378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Ecuador</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rotWithShape="1">
          <a:blip r:embed="rId4">
            <a:extLst>
              <a:ext uri="{28A0092B-C50C-407E-A947-70E740481C1C}">
                <a14:useLocalDpi xmlns:a14="http://schemas.microsoft.com/office/drawing/2010/main" val="0"/>
              </a:ext>
            </a:extLst>
          </a:blip>
          <a:srcRect t="1209" b="-1"/>
          <a:stretch/>
        </p:blipFill>
        <p:spPr>
          <a:xfrm>
            <a:off x="1062393" y="764704"/>
            <a:ext cx="5957879" cy="5885872"/>
          </a:xfrm>
          <a:prstGeom prst="rect">
            <a:avLst/>
          </a:prstGeom>
        </p:spPr>
      </p:pic>
    </p:spTree>
    <p:extLst>
      <p:ext uri="{BB962C8B-B14F-4D97-AF65-F5344CB8AC3E}">
        <p14:creationId xmlns:p14="http://schemas.microsoft.com/office/powerpoint/2010/main" val="192292973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Ecuador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82</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10" name="Rechteck 9"/>
          <p:cNvSpPr/>
          <p:nvPr/>
        </p:nvSpPr>
        <p:spPr>
          <a:xfrm>
            <a:off x="179997" y="1036885"/>
            <a:ext cx="8640475" cy="2585323"/>
          </a:xfrm>
          <a:prstGeom prst="rect">
            <a:avLst/>
          </a:prstGeom>
        </p:spPr>
        <p:txBody>
          <a:bodyPr wrap="square">
            <a:spAutoFit/>
          </a:bodyPr>
          <a:lstStyle/>
          <a:p>
            <a:r>
              <a:rPr lang="de-DE" dirty="0">
                <a:latin typeface="Frutiger LT Std 45 Light" panose="020B0402020204020204" pitchFamily="34" charset="0"/>
              </a:rPr>
              <a:t>Besinnungstage zum Thema „kirchliche Soziallehre“ haben </a:t>
            </a:r>
            <a:r>
              <a:rPr lang="de-DE" dirty="0" smtClean="0">
                <a:latin typeface="Frutiger LT Std 45 Light" panose="020B0402020204020204" pitchFamily="34" charset="0"/>
              </a:rPr>
              <a:t>Kolping-Jugendgruppen </a:t>
            </a:r>
            <a:r>
              <a:rPr lang="de-DE" dirty="0">
                <a:latin typeface="Frutiger LT Std 45 Light" panose="020B0402020204020204" pitchFamily="34" charset="0"/>
              </a:rPr>
              <a:t>aus </a:t>
            </a:r>
            <a:r>
              <a:rPr lang="de-DE" dirty="0" err="1">
                <a:latin typeface="Frutiger LT Std 45 Light" panose="020B0402020204020204" pitchFamily="34" charset="0"/>
              </a:rPr>
              <a:t>Portoviejo</a:t>
            </a:r>
            <a:r>
              <a:rPr lang="de-DE" dirty="0">
                <a:latin typeface="Frutiger LT Std 45 Light" panose="020B0402020204020204" pitchFamily="34" charset="0"/>
              </a:rPr>
              <a:t> dazu motiviert, sich um Migranten und ihre Probleme zu kümmern.</a:t>
            </a:r>
          </a:p>
          <a:p>
            <a:r>
              <a:rPr lang="de-DE" dirty="0">
                <a:latin typeface="Frutiger LT Std 45 Light" panose="020B0402020204020204" pitchFamily="34" charset="0"/>
              </a:rPr>
              <a:t>In der Nachbarschaft sammelten die jungen </a:t>
            </a:r>
            <a:r>
              <a:rPr lang="de-DE" dirty="0" smtClean="0">
                <a:latin typeface="Frutiger LT Std 45 Light" panose="020B0402020204020204" pitchFamily="34" charset="0"/>
              </a:rPr>
              <a:t>Kolpingmitglieder </a:t>
            </a:r>
            <a:r>
              <a:rPr lang="de-DE" dirty="0">
                <a:latin typeface="Frutiger LT Std 45 Light" panose="020B0402020204020204" pitchFamily="34" charset="0"/>
              </a:rPr>
              <a:t>Lebensmittel und Kleidung, die sie an Flüchtlinge aus Venezuela verteilten. Diese Migrantengruppe leidet nicht nur sehr unter Armut, sondern auch unter Ausgrenzung.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de-DE" dirty="0" smtClean="0">
                <a:latin typeface="Frutiger LT Std 45 Light" panose="020B0402020204020204" pitchFamily="34" charset="0"/>
              </a:rPr>
              <a:t>Durch </a:t>
            </a:r>
            <a:r>
              <a:rPr lang="de-DE" dirty="0">
                <a:latin typeface="Frutiger LT Std 45 Light" panose="020B0402020204020204" pitchFamily="34" charset="0"/>
              </a:rPr>
              <a:t>ihr Engagement lernten die Jugendlichen aus Ecuador die Realität dieser Menschen näher kennen und gaben ihnen das Gefühl, willkommen zu sein. So setzt sich </a:t>
            </a:r>
            <a:r>
              <a:rPr lang="de-DE" dirty="0" smtClean="0">
                <a:latin typeface="Frutiger LT Std 45 Light" panose="020B0402020204020204" pitchFamily="34" charset="0"/>
              </a:rPr>
              <a:t>Kolping </a:t>
            </a:r>
            <a:r>
              <a:rPr lang="de-DE" dirty="0">
                <a:latin typeface="Frutiger LT Std 45 Light" panose="020B0402020204020204" pitchFamily="34" charset="0"/>
              </a:rPr>
              <a:t>Ecuador für Integration und eine solidarische Gesellschaft ein.</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136379714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Albanien</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rotWithShape="1">
          <a:blip r:embed="rId4">
            <a:extLst>
              <a:ext uri="{28A0092B-C50C-407E-A947-70E740481C1C}">
                <a14:useLocalDpi xmlns:a14="http://schemas.microsoft.com/office/drawing/2010/main" val="0"/>
              </a:ext>
            </a:extLst>
          </a:blip>
          <a:srcRect t="1081" b="1"/>
          <a:stretch/>
        </p:blipFill>
        <p:spPr>
          <a:xfrm>
            <a:off x="1187624" y="764704"/>
            <a:ext cx="5832647" cy="5893466"/>
          </a:xfrm>
          <a:prstGeom prst="rect">
            <a:avLst/>
          </a:prstGeom>
        </p:spPr>
      </p:pic>
    </p:spTree>
    <p:extLst>
      <p:ext uri="{BB962C8B-B14F-4D97-AF65-F5344CB8AC3E}">
        <p14:creationId xmlns:p14="http://schemas.microsoft.com/office/powerpoint/2010/main" val="74552045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84</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10" name="Rechteck 9"/>
          <p:cNvSpPr/>
          <p:nvPr/>
        </p:nvSpPr>
        <p:spPr>
          <a:xfrm>
            <a:off x="179997" y="1036885"/>
            <a:ext cx="8640475" cy="2585323"/>
          </a:xfrm>
          <a:prstGeom prst="rect">
            <a:avLst/>
          </a:prstGeom>
        </p:spPr>
        <p:txBody>
          <a:bodyPr wrap="square">
            <a:spAutoFit/>
          </a:bodyPr>
          <a:lstStyle/>
          <a:p>
            <a:r>
              <a:rPr lang="de-DE" dirty="0">
                <a:latin typeface="Frutiger LT Std 45 Light" panose="020B0402020204020204" pitchFamily="34" charset="0"/>
              </a:rPr>
              <a:t>Die Corona-Krise hat die ganze Welt hart getroffen, vor allem arme Familien. </a:t>
            </a:r>
            <a:r>
              <a:rPr lang="de-DE" dirty="0" err="1">
                <a:latin typeface="Frutiger LT Std 45 Light" panose="020B0402020204020204" pitchFamily="34" charset="0"/>
              </a:rPr>
              <a:t>Lockdown</a:t>
            </a:r>
            <a:r>
              <a:rPr lang="de-DE" dirty="0">
                <a:latin typeface="Frutiger LT Std 45 Light" panose="020B0402020204020204" pitchFamily="34" charset="0"/>
              </a:rPr>
              <a:t> und Ausgangssperren haben vielen ihre Einnahmen genommen, oft fehlt es selbst am Nötigsten.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de-DE" dirty="0" smtClean="0">
                <a:latin typeface="Frutiger LT Std 45 Light" panose="020B0402020204020204" pitchFamily="34" charset="0"/>
              </a:rPr>
              <a:t>Im </a:t>
            </a:r>
            <a:r>
              <a:rPr lang="de-DE" dirty="0">
                <a:latin typeface="Frutiger LT Std 45 Light" panose="020B0402020204020204" pitchFamily="34" charset="0"/>
              </a:rPr>
              <a:t>Rahmen eines Hilfsprojekts für die Ärmsten versuchte </a:t>
            </a:r>
            <a:r>
              <a:rPr lang="de-DE" dirty="0" smtClean="0">
                <a:latin typeface="Frutiger LT Std 45 Light" panose="020B0402020204020204" pitchFamily="34" charset="0"/>
              </a:rPr>
              <a:t>Kolping </a:t>
            </a:r>
            <a:r>
              <a:rPr lang="de-DE" dirty="0">
                <a:latin typeface="Frutiger LT Std 45 Light" panose="020B0402020204020204" pitchFamily="34" charset="0"/>
              </a:rPr>
              <a:t>Albanien mit Unterstützung von </a:t>
            </a:r>
            <a:r>
              <a:rPr lang="de-DE" dirty="0" smtClean="0">
                <a:latin typeface="Frutiger LT Std 45 Light" panose="020B0402020204020204" pitchFamily="34" charset="0"/>
              </a:rPr>
              <a:t>KOLPING INTERNATIONAL, </a:t>
            </a:r>
            <a:r>
              <a:rPr lang="de-DE" dirty="0">
                <a:latin typeface="Frutiger LT Std 45 Light" panose="020B0402020204020204" pitchFamily="34" charset="0"/>
              </a:rPr>
              <a:t>dieses wirtschaftliche Problem etwas abzumildern: Bedürftige Menschen erhielten Nahrungsmittelpakete. Insgesamt konnte 350 Familien geholfen werden, die vor allem im nördlichen Teil Albaniens leben – der ärmsten Region des Landes. Dafür wurden 8 Tonnen Nahrungsmittel in 7 Pfarreien in den </a:t>
            </a:r>
            <a:r>
              <a:rPr lang="de-DE" dirty="0" err="1">
                <a:latin typeface="Frutiger LT Std 45 Light" panose="020B0402020204020204" pitchFamily="34" charset="0"/>
              </a:rPr>
              <a:t>Diösezen</a:t>
            </a:r>
            <a:r>
              <a:rPr lang="de-DE" dirty="0">
                <a:latin typeface="Frutiger LT Std 45 Light" panose="020B0402020204020204" pitchFamily="34" charset="0"/>
              </a:rPr>
              <a:t> </a:t>
            </a:r>
            <a:r>
              <a:rPr lang="de-DE" dirty="0" err="1">
                <a:latin typeface="Frutiger LT Std 45 Light" panose="020B0402020204020204" pitchFamily="34" charset="0"/>
              </a:rPr>
              <a:t>Shkoder</a:t>
            </a:r>
            <a:r>
              <a:rPr lang="de-DE" dirty="0">
                <a:latin typeface="Frutiger LT Std 45 Light" panose="020B0402020204020204" pitchFamily="34" charset="0"/>
              </a:rPr>
              <a:t> – Pult, </a:t>
            </a:r>
            <a:r>
              <a:rPr lang="de-DE" dirty="0" err="1">
                <a:latin typeface="Frutiger LT Std 45 Light" panose="020B0402020204020204" pitchFamily="34" charset="0"/>
              </a:rPr>
              <a:t>Lezha</a:t>
            </a:r>
            <a:r>
              <a:rPr lang="de-DE" dirty="0">
                <a:latin typeface="Frutiger LT Std 45 Light" panose="020B0402020204020204" pitchFamily="34" charset="0"/>
              </a:rPr>
              <a:t> und </a:t>
            </a:r>
            <a:r>
              <a:rPr lang="de-DE" dirty="0" err="1">
                <a:latin typeface="Frutiger LT Std 45 Light" panose="020B0402020204020204" pitchFamily="34" charset="0"/>
              </a:rPr>
              <a:t>Sapa</a:t>
            </a:r>
            <a:r>
              <a:rPr lang="de-DE" dirty="0">
                <a:latin typeface="Frutiger LT Std 45 Light" panose="020B0402020204020204" pitchFamily="34" charset="0"/>
              </a:rPr>
              <a:t> verteilt.</a:t>
            </a:r>
          </a:p>
        </p:txBody>
      </p:sp>
      <p:sp>
        <p:nvSpPr>
          <p:cNvPr id="8"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9"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Albanien</a:t>
            </a:r>
            <a:endParaRPr sz="2500" dirty="0">
              <a:latin typeface="Frutiger-Roman"/>
              <a:cs typeface="Frutiger-Roman"/>
            </a:endParaRPr>
          </a:p>
        </p:txBody>
      </p:sp>
    </p:spTree>
    <p:extLst>
      <p:ext uri="{BB962C8B-B14F-4D97-AF65-F5344CB8AC3E}">
        <p14:creationId xmlns:p14="http://schemas.microsoft.com/office/powerpoint/2010/main" val="21130887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auf den Philippinen</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836712"/>
            <a:ext cx="5805264" cy="5805264"/>
          </a:xfrm>
          <a:prstGeom prst="rect">
            <a:avLst/>
          </a:prstGeom>
        </p:spPr>
      </p:pic>
    </p:spTree>
    <p:extLst>
      <p:ext uri="{BB962C8B-B14F-4D97-AF65-F5344CB8AC3E}">
        <p14:creationId xmlns:p14="http://schemas.microsoft.com/office/powerpoint/2010/main" val="76471766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86</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10" name="Rechteck 9"/>
          <p:cNvSpPr/>
          <p:nvPr/>
        </p:nvSpPr>
        <p:spPr>
          <a:xfrm>
            <a:off x="179997" y="1036885"/>
            <a:ext cx="8640475" cy="4339650"/>
          </a:xfrm>
          <a:prstGeom prst="rect">
            <a:avLst/>
          </a:prstGeom>
        </p:spPr>
        <p:txBody>
          <a:bodyPr wrap="square">
            <a:spAutoFit/>
          </a:bodyPr>
          <a:lstStyle/>
          <a:p>
            <a:r>
              <a:rPr lang="de-DE" dirty="0" smtClean="0">
                <a:latin typeface="Frutiger LT Std 45 Light" panose="020B0402020204020204" pitchFamily="34" charset="0"/>
              </a:rPr>
              <a:t>Zusammenhalt </a:t>
            </a:r>
            <a:r>
              <a:rPr lang="de-DE" dirty="0">
                <a:latin typeface="Frutiger LT Std 45 Light" panose="020B0402020204020204" pitchFamily="34" charset="0"/>
              </a:rPr>
              <a:t>und Engagement bewirken Veränderung</a:t>
            </a:r>
            <a:r>
              <a:rPr lang="de-DE" dirty="0" smtClean="0">
                <a:latin typeface="Frutiger LT Std 45 Light" panose="020B0402020204020204" pitchFamily="34" charset="0"/>
              </a:rPr>
              <a:t>.</a:t>
            </a:r>
            <a:br>
              <a:rPr lang="de-DE" dirty="0" smtClean="0">
                <a:latin typeface="Frutiger LT Std 45 Light" panose="020B0402020204020204" pitchFamily="34" charset="0"/>
              </a:rPr>
            </a:br>
            <a:endParaRPr lang="de-DE" sz="600" dirty="0">
              <a:latin typeface="Frutiger LT Std 45 Light" panose="020B0402020204020204" pitchFamily="34" charset="0"/>
            </a:endParaRPr>
          </a:p>
          <a:p>
            <a:r>
              <a:rPr lang="de-DE" dirty="0">
                <a:latin typeface="Frutiger LT Std 45 Light" panose="020B0402020204020204" pitchFamily="34" charset="0"/>
              </a:rPr>
              <a:t>Auf den Philippinen ist die junge </a:t>
            </a:r>
            <a:r>
              <a:rPr lang="de-DE" dirty="0" err="1" smtClean="0">
                <a:latin typeface="Frutiger LT Std 45 Light" panose="020B0402020204020204" pitchFamily="34" charset="0"/>
              </a:rPr>
              <a:t>Kolpingsfamilie</a:t>
            </a:r>
            <a:r>
              <a:rPr lang="de-DE" dirty="0" smtClean="0">
                <a:latin typeface="Frutiger LT Std 45 Light" panose="020B0402020204020204" pitchFamily="34" charset="0"/>
              </a:rPr>
              <a:t> </a:t>
            </a:r>
            <a:r>
              <a:rPr lang="de-DE" dirty="0">
                <a:latin typeface="Frutiger LT Std 45 Light" panose="020B0402020204020204" pitchFamily="34" charset="0"/>
              </a:rPr>
              <a:t>„</a:t>
            </a:r>
            <a:r>
              <a:rPr lang="de-DE" dirty="0" err="1">
                <a:latin typeface="Frutiger LT Std 45 Light" panose="020B0402020204020204" pitchFamily="34" charset="0"/>
              </a:rPr>
              <a:t>Sagrada</a:t>
            </a:r>
            <a:r>
              <a:rPr lang="de-DE" dirty="0">
                <a:latin typeface="Frutiger LT Std 45 Light" panose="020B0402020204020204" pitchFamily="34" charset="0"/>
              </a:rPr>
              <a:t> Familia“ ein erfolgreiches Beispiel für die Arbeit des Verbandes.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de-DE" dirty="0" smtClean="0">
                <a:latin typeface="Frutiger LT Std 45 Light" panose="020B0402020204020204" pitchFamily="34" charset="0"/>
              </a:rPr>
              <a:t>Von </a:t>
            </a:r>
            <a:r>
              <a:rPr lang="de-DE" dirty="0">
                <a:latin typeface="Frutiger LT Std 45 Light" panose="020B0402020204020204" pitchFamily="34" charset="0"/>
              </a:rPr>
              <a:t>ursprünglich 28 wuchs die </a:t>
            </a:r>
            <a:r>
              <a:rPr lang="de-DE" dirty="0" err="1" smtClean="0">
                <a:latin typeface="Frutiger LT Std 45 Light" panose="020B0402020204020204" pitchFamily="34" charset="0"/>
              </a:rPr>
              <a:t>Kolpingsfamilie</a:t>
            </a:r>
            <a:r>
              <a:rPr lang="de-DE" dirty="0" smtClean="0">
                <a:latin typeface="Frutiger LT Std 45 Light" panose="020B0402020204020204" pitchFamily="34" charset="0"/>
              </a:rPr>
              <a:t> </a:t>
            </a:r>
            <a:r>
              <a:rPr lang="de-DE" dirty="0">
                <a:latin typeface="Frutiger LT Std 45 Light" panose="020B0402020204020204" pitchFamily="34" charset="0"/>
              </a:rPr>
              <a:t>auf 392 aktive Mitglieder, die in 9 Pfarrbezirke organisiert sind. </a:t>
            </a:r>
            <a:r>
              <a:rPr lang="de-DE" dirty="0" smtClean="0">
                <a:latin typeface="Frutiger LT Std 45 Light" panose="020B0402020204020204" pitchFamily="34" charset="0"/>
              </a:rPr>
              <a:t>Durch </a:t>
            </a:r>
            <a:r>
              <a:rPr lang="de-DE" dirty="0">
                <a:latin typeface="Frutiger LT Std 45 Light" panose="020B0402020204020204" pitchFamily="34" charset="0"/>
              </a:rPr>
              <a:t>ihre Art zu leben, ihren Gemeinschaftssinn und ihr Engagement sind die </a:t>
            </a:r>
            <a:r>
              <a:rPr lang="de-DE" dirty="0" smtClean="0">
                <a:latin typeface="Frutiger LT Std 45 Light" panose="020B0402020204020204" pitchFamily="34" charset="0"/>
              </a:rPr>
              <a:t>Kolpingmitglieder </a:t>
            </a:r>
            <a:r>
              <a:rPr lang="de-DE" dirty="0">
                <a:latin typeface="Frutiger LT Std 45 Light" panose="020B0402020204020204" pitchFamily="34" charset="0"/>
              </a:rPr>
              <a:t>in den Gemeinden als kompetente Initiatoren für Veränderung bekannt. Gemeinsam haben sie einen Genossenschaftsmarkt aufgebaut, der durch Mikrokredite von </a:t>
            </a:r>
            <a:r>
              <a:rPr lang="de-DE" dirty="0" smtClean="0">
                <a:latin typeface="Frutiger LT Std 45 Light" panose="020B0402020204020204" pitchFamily="34" charset="0"/>
              </a:rPr>
              <a:t>Kolping </a:t>
            </a:r>
            <a:r>
              <a:rPr lang="de-DE" dirty="0">
                <a:latin typeface="Frutiger LT Std 45 Light" panose="020B0402020204020204" pitchFamily="34" charset="0"/>
              </a:rPr>
              <a:t>finanziert wurde. Er ermöglicht es kleineren Unternehmen der ländlichen Gegend, günstiger einzukaufen. </a:t>
            </a:r>
            <a:r>
              <a:rPr lang="de-DE" dirty="0" smtClean="0">
                <a:latin typeface="Frutiger LT Std 45 Light" panose="020B0402020204020204" pitchFamily="34" charset="0"/>
              </a:rPr>
              <a:t>Zudem </a:t>
            </a:r>
            <a:r>
              <a:rPr lang="de-DE" dirty="0">
                <a:latin typeface="Frutiger LT Std 45 Light" panose="020B0402020204020204" pitchFamily="34" charset="0"/>
              </a:rPr>
              <a:t>eröffneten sie eine Bäckerei, die mittlerweile täglich mehr als 10.000 Brote backt. Diese Betriebe haben vielen Mitgliedern Arbeit verschafft – und der </a:t>
            </a:r>
            <a:r>
              <a:rPr lang="de-DE" dirty="0" smtClean="0">
                <a:latin typeface="Frutiger LT Std 45 Light" panose="020B0402020204020204" pitchFamily="34" charset="0"/>
              </a:rPr>
              <a:t>Kolpinggemeinschaft </a:t>
            </a:r>
            <a:r>
              <a:rPr lang="de-DE" dirty="0">
                <a:latin typeface="Frutiger LT Std 45 Light" panose="020B0402020204020204" pitchFamily="34" charset="0"/>
              </a:rPr>
              <a:t>Brot. Gleichsam teilt die </a:t>
            </a:r>
            <a:r>
              <a:rPr lang="de-DE" dirty="0" err="1" smtClean="0">
                <a:latin typeface="Frutiger LT Std 45 Light" panose="020B0402020204020204" pitchFamily="34" charset="0"/>
              </a:rPr>
              <a:t>Kolpingsfamilie</a:t>
            </a:r>
            <a:r>
              <a:rPr lang="de-DE" dirty="0" smtClean="0">
                <a:latin typeface="Frutiger LT Std 45 Light" panose="020B0402020204020204" pitchFamily="34" charset="0"/>
              </a:rPr>
              <a:t> </a:t>
            </a:r>
            <a:r>
              <a:rPr lang="de-DE" dirty="0">
                <a:latin typeface="Frutiger LT Std 45 Light" panose="020B0402020204020204" pitchFamily="34" charset="0"/>
              </a:rPr>
              <a:t>ihren Glauben beim gemeinsamen Gebet und lebt die Werte </a:t>
            </a:r>
            <a:r>
              <a:rPr lang="de-DE" dirty="0" smtClean="0">
                <a:latin typeface="Frutiger LT Std 45 Light" panose="020B0402020204020204" pitchFamily="34" charset="0"/>
              </a:rPr>
              <a:t>Kolpings</a:t>
            </a:r>
            <a:r>
              <a:rPr lang="de-DE" dirty="0">
                <a:latin typeface="Frutiger LT Std 45 Light" panose="020B0402020204020204" pitchFamily="34" charset="0"/>
              </a:rPr>
              <a:t>. So ist die „</a:t>
            </a:r>
            <a:r>
              <a:rPr lang="de-DE" dirty="0" err="1">
                <a:latin typeface="Frutiger LT Std 45 Light" panose="020B0402020204020204" pitchFamily="34" charset="0"/>
              </a:rPr>
              <a:t>Sagrada</a:t>
            </a:r>
            <a:r>
              <a:rPr lang="de-DE" dirty="0">
                <a:latin typeface="Frutiger LT Std 45 Light" panose="020B0402020204020204" pitchFamily="34" charset="0"/>
              </a:rPr>
              <a:t> Familie“ zum Vorbild und Anstoß für kirchliche Basisgemeinschaften geworden.</a:t>
            </a:r>
          </a:p>
          <a:p>
            <a:endParaRPr lang="de-DE" dirty="0">
              <a:latin typeface="Frutiger LT Std 45 Light" panose="020B0402020204020204" pitchFamily="34" charset="0"/>
            </a:endParaRPr>
          </a:p>
        </p:txBody>
      </p:sp>
      <p:sp>
        <p:nvSpPr>
          <p:cNvPr id="8"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9"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auf den Philippinen</a:t>
            </a:r>
            <a:endParaRPr sz="2500" dirty="0">
              <a:latin typeface="Frutiger-Roman"/>
              <a:cs typeface="Frutiger-Roman"/>
            </a:endParaRPr>
          </a:p>
        </p:txBody>
      </p:sp>
    </p:spTree>
    <p:extLst>
      <p:ext uri="{BB962C8B-B14F-4D97-AF65-F5344CB8AC3E}">
        <p14:creationId xmlns:p14="http://schemas.microsoft.com/office/powerpoint/2010/main" val="286687656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a:t>
            </a:r>
            <a:r>
              <a:rPr lang="de-DE" sz="2500" dirty="0" err="1" smtClean="0">
                <a:solidFill>
                  <a:srgbClr val="FFFFFF"/>
                </a:solidFill>
                <a:latin typeface="Frutiger-Roman"/>
                <a:cs typeface="Frutiger-Roman"/>
              </a:rPr>
              <a:t>El</a:t>
            </a:r>
            <a:r>
              <a:rPr lang="de-DE" sz="2500" dirty="0" smtClean="0">
                <a:solidFill>
                  <a:srgbClr val="FFFFFF"/>
                </a:solidFill>
                <a:latin typeface="Frutiger-Roman"/>
                <a:cs typeface="Frutiger-Roman"/>
              </a:rPr>
              <a:t> Salvador</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7" y="764705"/>
            <a:ext cx="5904656" cy="5904656"/>
          </a:xfrm>
          <a:prstGeom prst="rect">
            <a:avLst/>
          </a:prstGeom>
        </p:spPr>
      </p:pic>
    </p:spTree>
    <p:extLst>
      <p:ext uri="{BB962C8B-B14F-4D97-AF65-F5344CB8AC3E}">
        <p14:creationId xmlns:p14="http://schemas.microsoft.com/office/powerpoint/2010/main" val="50286363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a:t>
            </a:r>
            <a:r>
              <a:rPr lang="de-DE" sz="2500" dirty="0" err="1" smtClean="0">
                <a:solidFill>
                  <a:srgbClr val="FFFFFF"/>
                </a:solidFill>
                <a:latin typeface="Frutiger-Roman"/>
                <a:cs typeface="Frutiger-Roman"/>
              </a:rPr>
              <a:t>El</a:t>
            </a:r>
            <a:r>
              <a:rPr lang="de-DE" sz="2500" dirty="0" smtClean="0">
                <a:solidFill>
                  <a:srgbClr val="FFFFFF"/>
                </a:solidFill>
                <a:latin typeface="Frutiger-Roman"/>
                <a:cs typeface="Frutiger-Roman"/>
              </a:rPr>
              <a:t> Salvador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latin typeface="Frutiger LT Std 45 Light" panose="020B0402020204020204" pitchFamily="34" charset="0"/>
              </a:rPr>
              <a:t>88</a:t>
            </a:fld>
            <a:endParaRPr dirty="0">
              <a:solidFill>
                <a:srgbClr val="A5A5A5"/>
              </a:solidFill>
              <a:latin typeface="Frutiger LT Std 45 Light" panose="020B0402020204020204" pitchFamily="34" charset="0"/>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 LT Std 45 Light" panose="020B0402020204020204" pitchFamily="34" charset="0"/>
                <a:cs typeface="Frutiger-Roman"/>
              </a:rPr>
              <a:t>KOLPING INTERNATIONAL</a:t>
            </a:r>
            <a:r>
              <a:rPr sz="1000" spc="65" dirty="0" smtClean="0">
                <a:solidFill>
                  <a:srgbClr val="FFFFFF"/>
                </a:solidFill>
                <a:latin typeface="Frutiger LT Std 45 Light" panose="020B0402020204020204" pitchFamily="34" charset="0"/>
                <a:cs typeface="Frutiger-Roman"/>
              </a:rPr>
              <a:t>, </a:t>
            </a:r>
            <a:r>
              <a:rPr sz="1000" spc="-5" dirty="0">
                <a:solidFill>
                  <a:srgbClr val="FFFFFF"/>
                </a:solidFill>
                <a:latin typeface="Frutiger LT Std 45 Light" panose="020B0402020204020204" pitchFamily="34" charset="0"/>
                <a:cs typeface="Frutiger-Roman"/>
              </a:rPr>
              <a:t>Datum,</a:t>
            </a:r>
            <a:r>
              <a:rPr sz="1000" spc="80" dirty="0">
                <a:solidFill>
                  <a:srgbClr val="FFFFFF"/>
                </a:solidFill>
                <a:latin typeface="Frutiger LT Std 45 Light" panose="020B0402020204020204" pitchFamily="34" charset="0"/>
                <a:cs typeface="Frutiger-Roman"/>
              </a:rPr>
              <a:t> </a:t>
            </a:r>
            <a:r>
              <a:rPr sz="1000" spc="-5" dirty="0">
                <a:solidFill>
                  <a:srgbClr val="FFFFFF"/>
                </a:solidFill>
                <a:latin typeface="Frutiger LT Std 45 Light" panose="020B0402020204020204" pitchFamily="34" charset="0"/>
                <a:cs typeface="Frutiger-Roman"/>
              </a:rPr>
              <a:t>Titel</a:t>
            </a:r>
            <a:endParaRPr sz="1000" dirty="0">
              <a:latin typeface="Frutiger LT Std 45 Light" panose="020B0402020204020204" pitchFamily="34" charset="0"/>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 LT Std 45 Light" panose="020B0402020204020204" pitchFamily="34" charset="0"/>
                <a:cs typeface="Frutiger-Roman"/>
              </a:rPr>
              <a:t>KOLPING INTERNATIONAL</a:t>
            </a:r>
            <a:r>
              <a:rPr sz="1000" spc="65" dirty="0" smtClean="0">
                <a:solidFill>
                  <a:srgbClr val="A5A5A5"/>
                </a:solidFill>
                <a:latin typeface="Frutiger LT Std 45 Light" panose="020B0402020204020204" pitchFamily="34" charset="0"/>
                <a:cs typeface="Frutiger-Roman"/>
              </a:rPr>
              <a:t>, </a:t>
            </a:r>
            <a:fld id="{8BA1F9E5-545A-184B-9CB6-37E6FDD3DCC1}" type="datetime1">
              <a:rPr lang="de-DE" sz="1000" spc="-5" smtClean="0">
                <a:solidFill>
                  <a:srgbClr val="A5A5A5"/>
                </a:solidFill>
                <a:latin typeface="Frutiger LT Std 45 Light" panose="020B0402020204020204" pitchFamily="34" charset="0"/>
                <a:cs typeface="Frutiger-Roman"/>
              </a:rPr>
              <a:t>30.11.2022</a:t>
            </a:fld>
            <a:endParaRPr sz="1000" dirty="0">
              <a:solidFill>
                <a:srgbClr val="A5A5A5"/>
              </a:solidFill>
              <a:latin typeface="Frutiger LT Std 45 Light" panose="020B0402020204020204" pitchFamily="34" charset="0"/>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10" name="Rechteck 9"/>
          <p:cNvSpPr/>
          <p:nvPr/>
        </p:nvSpPr>
        <p:spPr>
          <a:xfrm>
            <a:off x="179997" y="1036885"/>
            <a:ext cx="8640475" cy="3693319"/>
          </a:xfrm>
          <a:prstGeom prst="rect">
            <a:avLst/>
          </a:prstGeom>
        </p:spPr>
        <p:txBody>
          <a:bodyPr wrap="square">
            <a:spAutoFit/>
          </a:bodyPr>
          <a:lstStyle/>
          <a:p>
            <a:r>
              <a:rPr lang="de-DE" dirty="0" smtClean="0">
                <a:latin typeface="Frutiger LT Std 45 Light" panose="020B0402020204020204" pitchFamily="34" charset="0"/>
              </a:rPr>
              <a:t>Um Mitgliedern bei der Vermarktung selbsthergestellter Produkte zu helfen, beteiligt sich die </a:t>
            </a:r>
            <a:r>
              <a:rPr lang="de-DE" dirty="0" err="1" smtClean="0">
                <a:latin typeface="Frutiger LT Std 45 Light" panose="020B0402020204020204" pitchFamily="34" charset="0"/>
              </a:rPr>
              <a:t>Kolpingsfamilie</a:t>
            </a:r>
            <a:r>
              <a:rPr lang="de-DE" dirty="0" smtClean="0">
                <a:latin typeface="Frutiger LT Std 45 Light" panose="020B0402020204020204" pitchFamily="34" charset="0"/>
              </a:rPr>
              <a:t> </a:t>
            </a:r>
            <a:r>
              <a:rPr lang="de-DE" dirty="0" err="1" smtClean="0">
                <a:latin typeface="Frutiger LT Std 45 Light" panose="020B0402020204020204" pitchFamily="34" charset="0"/>
              </a:rPr>
              <a:t>Jucuaran</a:t>
            </a:r>
            <a:r>
              <a:rPr lang="de-DE" dirty="0" smtClean="0">
                <a:latin typeface="Frutiger LT Std 45 Light" panose="020B0402020204020204" pitchFamily="34" charset="0"/>
              </a:rPr>
              <a:t> in </a:t>
            </a:r>
            <a:r>
              <a:rPr lang="de-DE" dirty="0" err="1" smtClean="0">
                <a:latin typeface="Frutiger LT Std 45 Light" panose="020B0402020204020204" pitchFamily="34" charset="0"/>
              </a:rPr>
              <a:t>El</a:t>
            </a:r>
            <a:r>
              <a:rPr lang="de-DE" dirty="0" smtClean="0">
                <a:latin typeface="Frutiger LT Std 45 Light" panose="020B0402020204020204" pitchFamily="34" charset="0"/>
              </a:rPr>
              <a:t> Salvador an lokalen Märkten oder organisiert diese selbst.</a:t>
            </a:r>
          </a:p>
          <a:p>
            <a:r>
              <a:rPr lang="de-DE" dirty="0" smtClean="0">
                <a:latin typeface="Frutiger LT Std 45 Light" panose="020B0402020204020204" pitchFamily="34" charset="0"/>
              </a:rPr>
              <a:t>Auf </a:t>
            </a:r>
            <a:r>
              <a:rPr lang="de-DE" dirty="0">
                <a:latin typeface="Frutiger LT Std 45 Light" panose="020B0402020204020204" pitchFamily="34" charset="0"/>
              </a:rPr>
              <a:t>diese Weise können die </a:t>
            </a:r>
            <a:r>
              <a:rPr lang="de-DE" dirty="0" smtClean="0">
                <a:latin typeface="Frutiger LT Std 45 Light" panose="020B0402020204020204" pitchFamily="34" charset="0"/>
              </a:rPr>
              <a:t>Kolping-Bauern </a:t>
            </a:r>
            <a:r>
              <a:rPr lang="de-DE" dirty="0">
                <a:latin typeface="Frutiger LT Std 45 Light" panose="020B0402020204020204" pitchFamily="34" charset="0"/>
              </a:rPr>
              <a:t>und -Kleinunternehmer ihre Produkte persönlich präsentieren und bewerben. Verkauf und Gewinne werden angekurbelt, die lokale Wirtschaft wird gestärkt. In den letzten Jahren hat </a:t>
            </a:r>
            <a:r>
              <a:rPr lang="de-DE" dirty="0" smtClean="0">
                <a:latin typeface="Frutiger LT Std 45 Light" panose="020B0402020204020204" pitchFamily="34" charset="0"/>
              </a:rPr>
              <a:t>Kolping </a:t>
            </a:r>
            <a:r>
              <a:rPr lang="de-DE" dirty="0">
                <a:latin typeface="Frutiger LT Std 45 Light" panose="020B0402020204020204" pitchFamily="34" charset="0"/>
              </a:rPr>
              <a:t>in der </a:t>
            </a:r>
            <a:r>
              <a:rPr lang="de-DE" dirty="0" smtClean="0">
                <a:latin typeface="Frutiger LT Std 45 Light" panose="020B0402020204020204" pitchFamily="34" charset="0"/>
              </a:rPr>
              <a:t>Weihnachts-zeit </a:t>
            </a:r>
            <a:r>
              <a:rPr lang="de-DE" dirty="0">
                <a:latin typeface="Frutiger LT Std 45 Light" panose="020B0402020204020204" pitchFamily="34" charset="0"/>
              </a:rPr>
              <a:t>und an Feiertagen zudem bereits mehrmals Kaffee- und Kakaofeste organisiert. Auch sie dienen dazu, Kleinunternehmern der Gegend eine zusätzliche </a:t>
            </a:r>
            <a:r>
              <a:rPr lang="de-DE" dirty="0" smtClean="0">
                <a:latin typeface="Frutiger LT Std 45 Light" panose="020B0402020204020204" pitchFamily="34" charset="0"/>
              </a:rPr>
              <a:t>Vermarktungs-</a:t>
            </a:r>
            <a:r>
              <a:rPr lang="de-DE" dirty="0" err="1" smtClean="0">
                <a:latin typeface="Frutiger LT Std 45 Light" panose="020B0402020204020204" pitchFamily="34" charset="0"/>
              </a:rPr>
              <a:t>plattform</a:t>
            </a:r>
            <a:r>
              <a:rPr lang="de-DE" dirty="0" smtClean="0">
                <a:latin typeface="Frutiger LT Std 45 Light" panose="020B0402020204020204" pitchFamily="34" charset="0"/>
              </a:rPr>
              <a:t> </a:t>
            </a:r>
            <a:r>
              <a:rPr lang="de-DE" dirty="0">
                <a:latin typeface="Frutiger LT Std 45 Light" panose="020B0402020204020204" pitchFamily="34" charset="0"/>
              </a:rPr>
              <a:t>zu bieten. Ausgestellt werden hier typische Lebensmittel des Landes, Getränke und Modeschmuck, Kleidung und Kunsthandwerk. Ebenso werden die Veranstaltungen genutzt, um Setzlinge von Kaffee, Kakao oder anderen Pflanzen zu verteilen, damit die Menschen diese einpflanzen und so gleichzeitig einen Beitrag zur Wiederaufforstung leisten können.</a:t>
            </a:r>
          </a:p>
        </p:txBody>
      </p:sp>
    </p:spTree>
    <p:extLst>
      <p:ext uri="{BB962C8B-B14F-4D97-AF65-F5344CB8AC3E}">
        <p14:creationId xmlns:p14="http://schemas.microsoft.com/office/powerpoint/2010/main" val="158691704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Benin</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764705"/>
            <a:ext cx="5875555" cy="5875555"/>
          </a:xfrm>
          <a:prstGeom prst="rect">
            <a:avLst/>
          </a:prstGeom>
        </p:spPr>
      </p:pic>
    </p:spTree>
    <p:extLst>
      <p:ext uri="{BB962C8B-B14F-4D97-AF65-F5344CB8AC3E}">
        <p14:creationId xmlns:p14="http://schemas.microsoft.com/office/powerpoint/2010/main" val="38705179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4656748"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Uganda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l="3800" t="3800"/>
          <a:stretch/>
        </p:blipFill>
        <p:spPr>
          <a:xfrm>
            <a:off x="1348456" y="980728"/>
            <a:ext cx="5671816" cy="5671816"/>
          </a:xfrm>
          <a:prstGeom prst="rect">
            <a:avLst/>
          </a:prstGeom>
        </p:spPr>
      </p:pic>
    </p:spTree>
    <p:extLst>
      <p:ext uri="{BB962C8B-B14F-4D97-AF65-F5344CB8AC3E}">
        <p14:creationId xmlns:p14="http://schemas.microsoft.com/office/powerpoint/2010/main" val="357075939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Benin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90</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8" name="Rechteck 7"/>
          <p:cNvSpPr/>
          <p:nvPr/>
        </p:nvSpPr>
        <p:spPr>
          <a:xfrm>
            <a:off x="179997" y="1036885"/>
            <a:ext cx="8640475" cy="5632311"/>
          </a:xfrm>
          <a:prstGeom prst="rect">
            <a:avLst/>
          </a:prstGeom>
        </p:spPr>
        <p:txBody>
          <a:bodyPr wrap="square">
            <a:spAutoFit/>
          </a:bodyPr>
          <a:lstStyle/>
          <a:p>
            <a:r>
              <a:rPr lang="de-DE" dirty="0" smtClean="0">
                <a:latin typeface="Frutiger LT Std 45 Light" panose="020B0402020204020204" pitchFamily="34" charset="0"/>
              </a:rPr>
              <a:t>„Ich heiße </a:t>
            </a:r>
            <a:r>
              <a:rPr lang="de-DE" dirty="0" err="1" smtClean="0">
                <a:latin typeface="Frutiger LT Std 45 Light" panose="020B0402020204020204" pitchFamily="34" charset="0"/>
              </a:rPr>
              <a:t>Noëllie</a:t>
            </a:r>
            <a:r>
              <a:rPr lang="de-DE" dirty="0" smtClean="0">
                <a:latin typeface="Frutiger LT Std 45 Light" panose="020B0402020204020204" pitchFamily="34" charset="0"/>
              </a:rPr>
              <a:t> SEVEDE, bin verheiratet und Mutter von fünf Kindern. Ich bin hauptsächlich tätig in der Vermarktung von landwirtschaftlichen Erzeugnissen wie Mais, Soja und Reis. Manchmal verkaufe ich auch hier vor Ort hergestellte Besen. Ich bin Mitglied und Vorsitzende der </a:t>
            </a:r>
            <a:r>
              <a:rPr lang="de-DE" dirty="0" err="1" smtClean="0">
                <a:latin typeface="Frutiger LT Std 45 Light" panose="020B0402020204020204" pitchFamily="34" charset="0"/>
              </a:rPr>
              <a:t>Kolpingsfamilie</a:t>
            </a:r>
            <a:r>
              <a:rPr lang="de-DE" dirty="0" smtClean="0">
                <a:latin typeface="Frutiger LT Std 45 Light" panose="020B0402020204020204" pitchFamily="34" charset="0"/>
              </a:rPr>
              <a:t> von </a:t>
            </a:r>
            <a:r>
              <a:rPr lang="de-DE" dirty="0" err="1" smtClean="0">
                <a:latin typeface="Frutiger LT Std 45 Light" panose="020B0402020204020204" pitchFamily="34" charset="0"/>
              </a:rPr>
              <a:t>Za-Doutin</a:t>
            </a:r>
            <a:r>
              <a:rPr lang="de-DE" dirty="0" smtClean="0">
                <a:latin typeface="Frutiger LT Std 45 Light" panose="020B0402020204020204" pitchFamily="34" charset="0"/>
              </a:rPr>
              <a:t> (Diözese </a:t>
            </a:r>
            <a:r>
              <a:rPr lang="de-DE" dirty="0" err="1" smtClean="0">
                <a:latin typeface="Frutiger LT Std 45 Light" panose="020B0402020204020204" pitchFamily="34" charset="0"/>
              </a:rPr>
              <a:t>Abomey</a:t>
            </a:r>
            <a:r>
              <a:rPr lang="de-DE" dirty="0" smtClean="0">
                <a:latin typeface="Frutiger LT Std 45 Light" panose="020B0402020204020204" pitchFamily="34" charset="0"/>
              </a:rPr>
              <a:t>).</a:t>
            </a:r>
          </a:p>
          <a:p>
            <a:r>
              <a:rPr lang="de-DE" dirty="0" smtClean="0">
                <a:latin typeface="Frutiger LT Std 45 Light" panose="020B0402020204020204" pitchFamily="34" charset="0"/>
              </a:rPr>
              <a:t>Vor </a:t>
            </a:r>
            <a:r>
              <a:rPr lang="de-DE" dirty="0">
                <a:latin typeface="Frutiger LT Std 45 Light" panose="020B0402020204020204" pitchFamily="34" charset="0"/>
              </a:rPr>
              <a:t>einem Jahr hat der </a:t>
            </a:r>
            <a:r>
              <a:rPr lang="de-DE" dirty="0" smtClean="0">
                <a:latin typeface="Frutiger LT Std 45 Light" panose="020B0402020204020204" pitchFamily="34" charset="0"/>
              </a:rPr>
              <a:t>Kolpingverband </a:t>
            </a:r>
            <a:r>
              <a:rPr lang="de-DE" dirty="0">
                <a:latin typeface="Frutiger LT Std 45 Light" panose="020B0402020204020204" pitchFamily="34" charset="0"/>
              </a:rPr>
              <a:t>in unserem Ort ein Alphabetisierungszentrum eingerichtet. Wir haben den Kurs ein halbes Jahr lang besucht und sind anschließend bewertet worden. Und ich muss zugeben, dass mir die Alphabetisierungskurse wirklich sehr gut getan haben. Bislang hatte ich die Einnahmen aus meinen Aktivitäten nicht gut verwaltet: Das Geld aus allen meinen Verkäufen habe ich zusammengelegt, ohne es nach verschiedenen Warenarten aufzuteilen. Oder ich habe, wenn ich vom Markt zurückkam, an den Fingern abgezählt, was ich verdient hatte, um Bilanz zu ziehen. Meistens habe ich mich bei diesen Berechnungen total vertan. Auch war es für mich schwierig, mir all die Leute zu merken, die auf Kredit bezahlt haben sowie den Betrag, den der Kunde mir schuldete.</a:t>
            </a:r>
          </a:p>
          <a:p>
            <a:r>
              <a:rPr lang="de-DE" dirty="0">
                <a:latin typeface="Frutiger LT Std 45 Light" panose="020B0402020204020204" pitchFamily="34" charset="0"/>
              </a:rPr>
              <a:t>Seit ich die Alphabetisierungskurse besuche, notiere ich alle Kreditverkäufe in einem Heft: den Betrag und den Namen der Person. Außerdem mache ich, wenn ich alle meine Waren verkauft habe, eine Bestandsaufnahme der Ausgaben und Einnahmen und ziehe dann den Saldo ab, damit ich weiß, ob ich Gewinn oder Verlust gemacht habe.”</a:t>
            </a: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247631036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Paraguay</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8315" y="827403"/>
            <a:ext cx="5841957" cy="5841957"/>
          </a:xfrm>
          <a:prstGeom prst="rect">
            <a:avLst/>
          </a:prstGeom>
        </p:spPr>
      </p:pic>
    </p:spTree>
    <p:extLst>
      <p:ext uri="{BB962C8B-B14F-4D97-AF65-F5344CB8AC3E}">
        <p14:creationId xmlns:p14="http://schemas.microsoft.com/office/powerpoint/2010/main" val="131181383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Paraguay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smtClean="0">
                <a:solidFill>
                  <a:srgbClr val="A5A5A5"/>
                </a:solidFill>
              </a:rPr>
              <a:t>92</a:t>
            </a:fld>
            <a:endParaRPr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8" name="Rechteck 7"/>
          <p:cNvSpPr/>
          <p:nvPr/>
        </p:nvSpPr>
        <p:spPr>
          <a:xfrm>
            <a:off x="179997" y="1036885"/>
            <a:ext cx="8640475" cy="5078313"/>
          </a:xfrm>
          <a:prstGeom prst="rect">
            <a:avLst/>
          </a:prstGeom>
        </p:spPr>
        <p:txBody>
          <a:bodyPr wrap="square">
            <a:spAutoFit/>
          </a:bodyPr>
          <a:lstStyle/>
          <a:p>
            <a:r>
              <a:rPr lang="de-DE" dirty="0" smtClean="0">
                <a:latin typeface="Frutiger LT Std 45 Light" panose="020B0402020204020204" pitchFamily="34" charset="0"/>
              </a:rPr>
              <a:t>„Mein </a:t>
            </a:r>
            <a:r>
              <a:rPr lang="de-DE" dirty="0">
                <a:latin typeface="Frutiger LT Std 45 Light" panose="020B0402020204020204" pitchFamily="34" charset="0"/>
              </a:rPr>
              <a:t>Name ist David Efraín, und ich bin seit fünfeinhalb Jahren Mitglied der </a:t>
            </a:r>
            <a:r>
              <a:rPr lang="de-DE" dirty="0" smtClean="0">
                <a:latin typeface="Frutiger LT Std 45 Light" panose="020B0402020204020204" pitchFamily="34" charset="0"/>
              </a:rPr>
              <a:t>Kolpingjugend </a:t>
            </a:r>
            <a:r>
              <a:rPr lang="de-DE" dirty="0">
                <a:latin typeface="Frutiger LT Std 45 Light" panose="020B0402020204020204" pitchFamily="34" charset="0"/>
              </a:rPr>
              <a:t>“San </a:t>
            </a:r>
            <a:r>
              <a:rPr lang="de-DE" dirty="0" err="1">
                <a:latin typeface="Frutiger LT Std 45 Light" panose="020B0402020204020204" pitchFamily="34" charset="0"/>
              </a:rPr>
              <a:t>Blás</a:t>
            </a:r>
            <a:r>
              <a:rPr lang="de-DE" dirty="0">
                <a:latin typeface="Frutiger LT Std 45 Light" panose="020B0402020204020204" pitchFamily="34" charset="0"/>
              </a:rPr>
              <a:t>” in der Stadt </a:t>
            </a:r>
            <a:r>
              <a:rPr lang="de-DE" dirty="0" err="1">
                <a:latin typeface="Frutiger LT Std 45 Light" panose="020B0402020204020204" pitchFamily="34" charset="0"/>
              </a:rPr>
              <a:t>Villarrica</a:t>
            </a:r>
            <a:r>
              <a:rPr lang="de-DE" dirty="0">
                <a:latin typeface="Frutiger LT Std 45 Light" panose="020B0402020204020204" pitchFamily="34" charset="0"/>
              </a:rPr>
              <a:t>.</a:t>
            </a:r>
          </a:p>
          <a:p>
            <a:r>
              <a:rPr lang="de-DE" dirty="0">
                <a:latin typeface="Frutiger LT Std 45 Light" panose="020B0402020204020204" pitchFamily="34" charset="0"/>
              </a:rPr>
              <a:t>Die Idee zur Reinigung des Gemeindebaches kam uns nach einem starken Regenfall in unserer Stadt. Es regnete so viel, dass der Bach volllief und sogar über die Ufer trat. </a:t>
            </a:r>
            <a:r>
              <a:rPr lang="de-DE" dirty="0" err="1">
                <a:latin typeface="Frutiger LT Std 45 Light" panose="020B0402020204020204" pitchFamily="34" charset="0"/>
              </a:rPr>
              <a:t>Traurigerweise</a:t>
            </a:r>
            <a:r>
              <a:rPr lang="de-DE" dirty="0">
                <a:latin typeface="Frutiger LT Std 45 Light" panose="020B0402020204020204" pitchFamily="34" charset="0"/>
              </a:rPr>
              <a:t> geschah dies als Folge der immensen Müllberge, die den Wasserweg verstopften. In unseren sonntäglichen Treffen haben wir über diese Situation nachgedacht, die in der Gemeinde viel Schaden angerichtet hat. Gemeinsam beschlossen wir, uns zu organisieren und andere Menschen außerhalb des Verbandes einzuladen, um den Bach zu säubern und an bestimmten Stellen in der Gemeinde Mülleimer aufzustellen, damit die Menschen ihren Müll nicht mehr auf den Boden werfen.</a:t>
            </a:r>
          </a:p>
          <a:p>
            <a:r>
              <a:rPr lang="de-DE" dirty="0">
                <a:latin typeface="Frutiger LT Std 45 Light" panose="020B0402020204020204" pitchFamily="34" charset="0"/>
              </a:rPr>
              <a:t>Eine ganze Reihe von Menschen hat sich dieser Initiative angeschlossen. Wir haben einen Termin für unseren Arbeitseinsatz </a:t>
            </a:r>
            <a:r>
              <a:rPr lang="de-DE" dirty="0" smtClean="0">
                <a:latin typeface="Frutiger LT Std 45 Light" panose="020B0402020204020204" pitchFamily="34" charset="0"/>
              </a:rPr>
              <a:t>festgelegt </a:t>
            </a:r>
            <a:r>
              <a:rPr lang="de-DE" dirty="0">
                <a:latin typeface="Frutiger LT Std 45 Light" panose="020B0402020204020204" pitchFamily="34" charset="0"/>
              </a:rPr>
              <a:t>und einige Personen haben ihre Traktoren und LKWs zur Verfügung gestellt. Wir haben 70 Tonnen Müll entsorgt.</a:t>
            </a:r>
          </a:p>
          <a:p>
            <a:r>
              <a:rPr lang="de-DE" dirty="0">
                <a:latin typeface="Frutiger LT Std 45 Light" panose="020B0402020204020204" pitchFamily="34" charset="0"/>
              </a:rPr>
              <a:t>Bis heute arbeiten wir bei der Säuberung der Gemeinde mit. Die </a:t>
            </a:r>
            <a:r>
              <a:rPr lang="de-DE" dirty="0" smtClean="0">
                <a:latin typeface="Frutiger LT Std 45 Light" panose="020B0402020204020204" pitchFamily="34" charset="0"/>
              </a:rPr>
              <a:t>Bewusstseinsarbeit </a:t>
            </a:r>
            <a:r>
              <a:rPr lang="de-DE" dirty="0">
                <a:latin typeface="Frutiger LT Std 45 Light" panose="020B0402020204020204" pitchFamily="34" charset="0"/>
              </a:rPr>
              <a:t>sollte eine ständige Aufgabe sein, da die Menschen im Allgemeinen mehr Interesse an der Sauberkeit in der Gemeinde zeigen sollten</a:t>
            </a:r>
            <a:r>
              <a:rPr lang="de-DE" dirty="0" smtClean="0">
                <a:latin typeface="Frutiger LT Std 45 Light" panose="020B0402020204020204" pitchFamily="34" charset="0"/>
              </a:rPr>
              <a:t>.“</a:t>
            </a:r>
            <a:endParaRPr lang="de-DE" dirty="0">
              <a:latin typeface="Frutiger LT Std 45 Light" panose="020B0402020204020204" pitchFamily="34" charset="0"/>
            </a:endParaRPr>
          </a:p>
          <a:p>
            <a:endParaRPr lang="de-DE" dirty="0">
              <a:latin typeface="Frutiger LT Std 45 Light" panose="020B0402020204020204" pitchFamily="34" charset="0"/>
            </a:endParaRPr>
          </a:p>
        </p:txBody>
      </p:sp>
    </p:spTree>
    <p:extLst>
      <p:ext uri="{BB962C8B-B14F-4D97-AF65-F5344CB8AC3E}">
        <p14:creationId xmlns:p14="http://schemas.microsoft.com/office/powerpoint/2010/main" val="202683444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Österreich</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616" y="764704"/>
            <a:ext cx="5904656" cy="5904656"/>
          </a:xfrm>
          <a:prstGeom prst="rect">
            <a:avLst/>
          </a:prstGeom>
        </p:spPr>
      </p:pic>
    </p:spTree>
    <p:extLst>
      <p:ext uri="{BB962C8B-B14F-4D97-AF65-F5344CB8AC3E}">
        <p14:creationId xmlns:p14="http://schemas.microsoft.com/office/powerpoint/2010/main" val="413186526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Österreich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b="0" smtClean="0">
                <a:solidFill>
                  <a:srgbClr val="A5A5A5"/>
                </a:solidFill>
              </a:rPr>
              <a:t>94</a:t>
            </a:fld>
            <a:endParaRPr b="0"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8" name="Rechteck 7"/>
          <p:cNvSpPr/>
          <p:nvPr/>
        </p:nvSpPr>
        <p:spPr>
          <a:xfrm>
            <a:off x="179997" y="1011207"/>
            <a:ext cx="8640475" cy="3400931"/>
          </a:xfrm>
          <a:prstGeom prst="rect">
            <a:avLst/>
          </a:prstGeom>
        </p:spPr>
        <p:txBody>
          <a:bodyPr wrap="square">
            <a:spAutoFit/>
          </a:bodyPr>
          <a:lstStyle/>
          <a:p>
            <a:r>
              <a:rPr lang="de-AT" dirty="0">
                <a:latin typeface="Frutiger LT Std 45 Light" panose="020B0402020204020204" pitchFamily="34" charset="0"/>
              </a:rPr>
              <a:t> </a:t>
            </a:r>
            <a:r>
              <a:rPr lang="de-AT" dirty="0" smtClean="0">
                <a:latin typeface="Frutiger LT Std 45 Light" panose="020B0402020204020204" pitchFamily="34" charset="0"/>
              </a:rPr>
              <a:t>Gemeinsames </a:t>
            </a:r>
            <a:r>
              <a:rPr lang="de-AT" dirty="0">
                <a:latin typeface="Frutiger LT Std 45 Light" panose="020B0402020204020204" pitchFamily="34" charset="0"/>
              </a:rPr>
              <a:t>Gärtnern in Österreich: Eine herrliche Dachterrasse gehört zu den Vorzügen des </a:t>
            </a:r>
            <a:r>
              <a:rPr lang="de-AT" dirty="0" smtClean="0">
                <a:latin typeface="Frutiger LT Std 45 Light" panose="020B0402020204020204" pitchFamily="34" charset="0"/>
              </a:rPr>
              <a:t>Kolpinghauses </a:t>
            </a:r>
            <a:r>
              <a:rPr lang="de-AT" dirty="0">
                <a:latin typeface="Frutiger LT Std 45 Light" panose="020B0402020204020204" pitchFamily="34" charset="0"/>
              </a:rPr>
              <a:t>Wien-</a:t>
            </a:r>
            <a:r>
              <a:rPr lang="de-AT" dirty="0" err="1">
                <a:latin typeface="Frutiger LT Std 45 Light" panose="020B0402020204020204" pitchFamily="34" charset="0"/>
              </a:rPr>
              <a:t>Meidling</a:t>
            </a:r>
            <a:r>
              <a:rPr lang="de-AT" dirty="0">
                <a:latin typeface="Frutiger LT Std 45 Light" panose="020B0402020204020204" pitchFamily="34" charset="0"/>
              </a:rPr>
              <a:t>, in dem </a:t>
            </a:r>
            <a:r>
              <a:rPr lang="de-AT" dirty="0" err="1">
                <a:latin typeface="Frutiger LT Std 45 Light" panose="020B0402020204020204" pitchFamily="34" charset="0"/>
              </a:rPr>
              <a:t>StudentInnen</a:t>
            </a:r>
            <a:r>
              <a:rPr lang="de-AT" dirty="0">
                <a:latin typeface="Frutiger LT Std 45 Light" panose="020B0402020204020204" pitchFamily="34" charset="0"/>
              </a:rPr>
              <a:t> ebenso wie Familien mit Fluchterfahrungen ein „Zuhause auf Zeit“ finden. Um die Begegnung dieser beiden Gruppen zu fördern, initiierte die </a:t>
            </a:r>
            <a:r>
              <a:rPr lang="de-AT" dirty="0" smtClean="0">
                <a:latin typeface="Frutiger LT Std 45 Light" panose="020B0402020204020204" pitchFamily="34" charset="0"/>
              </a:rPr>
              <a:t>Kolpingjugend </a:t>
            </a:r>
            <a:r>
              <a:rPr lang="de-AT" dirty="0">
                <a:latin typeface="Frutiger LT Std 45 Light" panose="020B0402020204020204" pitchFamily="34" charset="0"/>
              </a:rPr>
              <a:t>das Gartenprojekt „Junges Gemüse“. Zusammen mit den </a:t>
            </a:r>
            <a:r>
              <a:rPr lang="de-AT" dirty="0" err="1">
                <a:latin typeface="Frutiger LT Std 45 Light" panose="020B0402020204020204" pitchFamily="34" charset="0"/>
              </a:rPr>
              <a:t>BewohnerInnen</a:t>
            </a:r>
            <a:r>
              <a:rPr lang="de-AT" dirty="0">
                <a:latin typeface="Frutiger LT Std 45 Light" panose="020B0402020204020204" pitchFamily="34" charset="0"/>
              </a:rPr>
              <a:t> des Hauses und </a:t>
            </a:r>
            <a:r>
              <a:rPr lang="de-AT" dirty="0" err="1">
                <a:latin typeface="Frutiger LT Std 45 Light" panose="020B0402020204020204" pitchFamily="34" charset="0"/>
              </a:rPr>
              <a:t>VertreterInnen</a:t>
            </a:r>
            <a:r>
              <a:rPr lang="de-AT" dirty="0">
                <a:latin typeface="Frutiger LT Std 45 Light" panose="020B0402020204020204" pitchFamily="34" charset="0"/>
              </a:rPr>
              <a:t> der </a:t>
            </a:r>
            <a:r>
              <a:rPr lang="de-AT" dirty="0" err="1" smtClean="0">
                <a:latin typeface="Frutiger LT Std 45 Light" panose="020B0402020204020204" pitchFamily="34" charset="0"/>
              </a:rPr>
              <a:t>Kolpingsfamilie</a:t>
            </a:r>
            <a:r>
              <a:rPr lang="de-AT" dirty="0" smtClean="0">
                <a:latin typeface="Frutiger LT Std 45 Light" panose="020B0402020204020204" pitchFamily="34" charset="0"/>
              </a:rPr>
              <a:t> </a:t>
            </a:r>
            <a:r>
              <a:rPr lang="de-AT" dirty="0" err="1">
                <a:latin typeface="Frutiger LT Std 45 Light" panose="020B0402020204020204" pitchFamily="34" charset="0"/>
              </a:rPr>
              <a:t>Meidling</a:t>
            </a:r>
            <a:r>
              <a:rPr lang="de-AT" dirty="0">
                <a:latin typeface="Frutiger LT Std 45 Light" panose="020B0402020204020204" pitchFamily="34" charset="0"/>
              </a:rPr>
              <a:t> wurde Gemüse und Obst in Hochbeeten und Töpfen angepflanzt. Die Kinder durften die Töpfe bunt bemalen und wurden dabei von der </a:t>
            </a:r>
            <a:r>
              <a:rPr lang="de-AT" dirty="0" smtClean="0">
                <a:latin typeface="Frutiger LT Std 45 Light" panose="020B0402020204020204" pitchFamily="34" charset="0"/>
              </a:rPr>
              <a:t>Kolpingjugend </a:t>
            </a:r>
            <a:r>
              <a:rPr lang="de-AT" dirty="0">
                <a:latin typeface="Frutiger LT Std 45 Light" panose="020B0402020204020204" pitchFamily="34" charset="0"/>
              </a:rPr>
              <a:t>unterstützt. Die Ernte von den Beeten des Dachgartens wird in den Gemeinschaftsküchen des </a:t>
            </a:r>
            <a:r>
              <a:rPr lang="de-AT" dirty="0" smtClean="0">
                <a:latin typeface="Frutiger LT Std 45 Light" panose="020B0402020204020204" pitchFamily="34" charset="0"/>
              </a:rPr>
              <a:t>Kolpinghauses </a:t>
            </a:r>
            <a:r>
              <a:rPr lang="de-AT" dirty="0">
                <a:latin typeface="Frutiger LT Std 45 Light" panose="020B0402020204020204" pitchFamily="34" charset="0"/>
              </a:rPr>
              <a:t>verarbeitet und trägt zu einer gesunden Ernährung der </a:t>
            </a:r>
            <a:r>
              <a:rPr lang="de-AT" dirty="0" err="1">
                <a:latin typeface="Frutiger LT Std 45 Light" panose="020B0402020204020204" pitchFamily="34" charset="0"/>
              </a:rPr>
              <a:t>BewohnerInnen</a:t>
            </a:r>
            <a:r>
              <a:rPr lang="de-AT" dirty="0">
                <a:latin typeface="Frutiger LT Std 45 Light" panose="020B0402020204020204" pitchFamily="34" charset="0"/>
              </a:rPr>
              <a:t> bei</a:t>
            </a:r>
            <a:r>
              <a:rPr lang="de-AT" dirty="0" smtClean="0">
                <a:latin typeface="Frutiger LT Std 45 Light" panose="020B0402020204020204" pitchFamily="34" charset="0"/>
              </a:rPr>
              <a:t>.</a:t>
            </a:r>
            <a:endParaRPr lang="de-DE" dirty="0">
              <a:latin typeface="Frutiger LT Std 45 Light" panose="020B0402020204020204" pitchFamily="34" charset="0"/>
            </a:endParaRPr>
          </a:p>
          <a:p>
            <a:r>
              <a:rPr lang="de-AT" dirty="0">
                <a:latin typeface="Frutiger LT Std 45 Light" panose="020B0402020204020204" pitchFamily="34" charset="0"/>
              </a:rPr>
              <a:t> </a:t>
            </a:r>
            <a:endParaRPr lang="de-DE" dirty="0">
              <a:latin typeface="Frutiger LT Std 45 Light" panose="020B0402020204020204" pitchFamily="34" charset="0"/>
            </a:endParaRPr>
          </a:p>
          <a:p>
            <a:endParaRPr lang="de-DE" sz="1700" dirty="0">
              <a:latin typeface="Frutiger LT Std 45 Light" panose="020B0402020204020204" pitchFamily="34" charset="0"/>
            </a:endParaRPr>
          </a:p>
        </p:txBody>
      </p:sp>
    </p:spTree>
    <p:extLst>
      <p:ext uri="{BB962C8B-B14F-4D97-AF65-F5344CB8AC3E}">
        <p14:creationId xmlns:p14="http://schemas.microsoft.com/office/powerpoint/2010/main" val="79982069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Tansania</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871521"/>
            <a:ext cx="5797839" cy="5797839"/>
          </a:xfrm>
          <a:prstGeom prst="rect">
            <a:avLst/>
          </a:prstGeom>
        </p:spPr>
      </p:pic>
    </p:spTree>
    <p:extLst>
      <p:ext uri="{BB962C8B-B14F-4D97-AF65-F5344CB8AC3E}">
        <p14:creationId xmlns:p14="http://schemas.microsoft.com/office/powerpoint/2010/main" val="109401630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Tansania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b="0" smtClean="0">
                <a:solidFill>
                  <a:srgbClr val="A5A5A5"/>
                </a:solidFill>
              </a:rPr>
              <a:t>96</a:t>
            </a:fld>
            <a:endParaRPr b="0"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8" name="Rechteck 7"/>
          <p:cNvSpPr/>
          <p:nvPr/>
        </p:nvSpPr>
        <p:spPr>
          <a:xfrm>
            <a:off x="179997" y="1011207"/>
            <a:ext cx="8640475" cy="3954929"/>
          </a:xfrm>
          <a:prstGeom prst="rect">
            <a:avLst/>
          </a:prstGeom>
        </p:spPr>
        <p:txBody>
          <a:bodyPr wrap="square">
            <a:spAutoFit/>
          </a:bodyPr>
          <a:lstStyle/>
          <a:p>
            <a:r>
              <a:rPr lang="de-DE" b="1" i="1" dirty="0">
                <a:latin typeface="Frutiger LT Std 45 Light" panose="020B0402020204020204" pitchFamily="34" charset="0"/>
              </a:rPr>
              <a:t> </a:t>
            </a:r>
            <a:r>
              <a:rPr lang="de-DE" dirty="0" smtClean="0">
                <a:latin typeface="Frutiger LT Std 45 Light" panose="020B0402020204020204" pitchFamily="34" charset="0"/>
              </a:rPr>
              <a:t>In </a:t>
            </a:r>
            <a:r>
              <a:rPr lang="de-DE" dirty="0">
                <a:latin typeface="Frutiger LT Std 45 Light" panose="020B0402020204020204" pitchFamily="34" charset="0"/>
              </a:rPr>
              <a:t>regenarmen Regionen hilft </a:t>
            </a:r>
            <a:r>
              <a:rPr lang="de-DE" dirty="0" smtClean="0">
                <a:latin typeface="Frutiger LT Std 45 Light" panose="020B0402020204020204" pitchFamily="34" charset="0"/>
              </a:rPr>
              <a:t>Kolping </a:t>
            </a:r>
            <a:r>
              <a:rPr lang="de-DE" dirty="0">
                <a:latin typeface="Frutiger LT Std 45 Light" panose="020B0402020204020204" pitchFamily="34" charset="0"/>
              </a:rPr>
              <a:t>Tansania bedürftigen Haushalten mit dem Bau von Zisternen. Bis zu 10.000 Liter fassen die Regenwassertanks und geben so jederzeit Zugang zu sauberem Trinkwasser. Auch </a:t>
            </a:r>
            <a:r>
              <a:rPr lang="de-DE" dirty="0" err="1">
                <a:latin typeface="Frutiger LT Std 45 Light" panose="020B0402020204020204" pitchFamily="34" charset="0"/>
              </a:rPr>
              <a:t>Happiness</a:t>
            </a:r>
            <a:r>
              <a:rPr lang="de-DE" dirty="0">
                <a:latin typeface="Frutiger LT Std 45 Light" panose="020B0402020204020204" pitchFamily="34" charset="0"/>
              </a:rPr>
              <a:t> Gideon aus der Region </a:t>
            </a:r>
            <a:r>
              <a:rPr lang="de-DE" dirty="0" err="1">
                <a:latin typeface="Frutiger LT Std 45 Light" panose="020B0402020204020204" pitchFamily="34" charset="0"/>
              </a:rPr>
              <a:t>Singida</a:t>
            </a:r>
            <a:r>
              <a:rPr lang="de-DE" dirty="0">
                <a:latin typeface="Frutiger LT Std 45 Light" panose="020B0402020204020204" pitchFamily="34" charset="0"/>
              </a:rPr>
              <a:t> nutzt einen solchen Tank: „Vor dieser Hilfe mussten wir mehr als sechs Kilometer zurücklegen, um Wasser für den Hausgebrauch und unser Kleinvieh zu holen. Aber nachdem </a:t>
            </a:r>
            <a:r>
              <a:rPr lang="de-DE" dirty="0" smtClean="0">
                <a:latin typeface="Frutiger LT Std 45 Light" panose="020B0402020204020204" pitchFamily="34" charset="0"/>
              </a:rPr>
              <a:t>Kolping </a:t>
            </a:r>
            <a:r>
              <a:rPr lang="de-DE" dirty="0">
                <a:latin typeface="Frutiger LT Std 45 Light" panose="020B0402020204020204" pitchFamily="34" charset="0"/>
              </a:rPr>
              <a:t>uns geholfen hat, den Wassertank am Haus meines Nachbarn zu bauen, haben wir Zugang zu sauberem Wasser und müssen null Kilometer gehen. Krankheiten, die durch Wasser übertragen werden, sind deutlich zurückgegangen. Unser Vieh ist gesund und sogar die Honigernte aus unserem Imkerprojekt konnten wir zu 50 Prozent steigern. Die Bienenexperten sagten uns, dass das daran liegt, dass die Bienen nicht mehr so lange Strecken auf der Suche nach Wasser zurücklegen müssen.“ </a:t>
            </a:r>
            <a:r>
              <a:rPr lang="de-DE" dirty="0" smtClean="0">
                <a:latin typeface="Frutiger LT Std 45 Light" panose="020B0402020204020204" pitchFamily="34" charset="0"/>
              </a:rPr>
              <a:t>#KOLPINGWIRKT</a:t>
            </a:r>
            <a:endParaRPr lang="de-DE" dirty="0">
              <a:latin typeface="Frutiger LT Std 45 Light" panose="020B0402020204020204" pitchFamily="34" charset="0"/>
            </a:endParaRPr>
          </a:p>
          <a:p>
            <a:r>
              <a:rPr lang="de-DE" b="1" i="1" dirty="0">
                <a:latin typeface="Frutiger LT Std 45 Light" panose="020B0402020204020204" pitchFamily="34" charset="0"/>
              </a:rPr>
              <a:t> </a:t>
            </a:r>
            <a:endParaRPr lang="de-DE" dirty="0">
              <a:latin typeface="Frutiger LT Std 45 Light" panose="020B0402020204020204" pitchFamily="34" charset="0"/>
            </a:endParaRPr>
          </a:p>
          <a:p>
            <a:endParaRPr lang="de-DE" sz="1700" dirty="0">
              <a:latin typeface="Frutiger LT Std 45 Light" panose="020B0402020204020204" pitchFamily="34" charset="0"/>
            </a:endParaRPr>
          </a:p>
        </p:txBody>
      </p:sp>
    </p:spTree>
    <p:extLst>
      <p:ext uri="{BB962C8B-B14F-4D97-AF65-F5344CB8AC3E}">
        <p14:creationId xmlns:p14="http://schemas.microsoft.com/office/powerpoint/2010/main" val="406183932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Chile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792088"/>
            <a:ext cx="5877272" cy="5877272"/>
          </a:xfrm>
          <a:prstGeom prst="rect">
            <a:avLst/>
          </a:prstGeom>
        </p:spPr>
      </p:pic>
    </p:spTree>
    <p:extLst>
      <p:ext uri="{BB962C8B-B14F-4D97-AF65-F5344CB8AC3E}">
        <p14:creationId xmlns:p14="http://schemas.microsoft.com/office/powerpoint/2010/main" val="340736691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82356" y="188640"/>
            <a:ext cx="8784590" cy="531556"/>
          </a:xfrm>
          <a:prstGeom prst="rect">
            <a:avLst/>
          </a:prstGeom>
          <a:solidFill>
            <a:srgbClr val="EF7D00"/>
          </a:solidFill>
        </p:spPr>
        <p:txBody>
          <a:bodyPr vert="horz" wrap="square" lIns="0" tIns="145415" rIns="0" bIns="0" rtlCol="0">
            <a:spAutoFit/>
          </a:bodyPr>
          <a:lstStyle/>
          <a:p>
            <a:pPr marL="179705">
              <a:lnSpc>
                <a:spcPct val="100000"/>
              </a:lnSpc>
              <a:spcBef>
                <a:spcPts val="1145"/>
              </a:spcBef>
            </a:pPr>
            <a:r>
              <a:rPr lang="de-DE" sz="2500" dirty="0" smtClean="0">
                <a:solidFill>
                  <a:srgbClr val="FFFFFF"/>
                </a:solidFill>
                <a:latin typeface="Frutiger-Roman"/>
                <a:cs typeface="Frutiger-Roman"/>
              </a:rPr>
              <a:t>#KOLPINGWIRKT in Chile		</a:t>
            </a:r>
            <a:endParaRPr sz="2500" dirty="0">
              <a:latin typeface="Frutiger-Roman"/>
              <a:cs typeface="Frutiger-Roman"/>
            </a:endParaRPr>
          </a:p>
        </p:txBody>
      </p:sp>
      <p:sp>
        <p:nvSpPr>
          <p:cNvPr id="27" name="object 27"/>
          <p:cNvSpPr txBox="1">
            <a:spLocks noGrp="1"/>
          </p:cNvSpPr>
          <p:nvPr>
            <p:ph type="sldNum" sz="quarter" idx="7"/>
          </p:nvPr>
        </p:nvSpPr>
        <p:spPr>
          <a:xfrm>
            <a:off x="334598" y="6397957"/>
            <a:ext cx="204953" cy="158377"/>
          </a:xfrm>
          <a:prstGeom prst="rect">
            <a:avLst/>
          </a:prstGeom>
        </p:spPr>
        <p:txBody>
          <a:bodyPr vert="horz" wrap="square" lIns="0" tIns="4445" rIns="0" bIns="0" rtlCol="0">
            <a:spAutoFit/>
          </a:bodyPr>
          <a:lstStyle/>
          <a:p>
            <a:pPr marL="25400">
              <a:lnSpc>
                <a:spcPct val="100000"/>
              </a:lnSpc>
              <a:spcBef>
                <a:spcPts val="35"/>
              </a:spcBef>
            </a:pPr>
            <a:fld id="{ED950A84-09B1-E04D-9596-B56C2EA945AC}" type="slidenum">
              <a:rPr lang="de-DE" b="0" smtClean="0">
                <a:solidFill>
                  <a:srgbClr val="A5A5A5"/>
                </a:solidFill>
              </a:rPr>
              <a:t>98</a:t>
            </a:fld>
            <a:endParaRPr b="0" dirty="0">
              <a:solidFill>
                <a:srgbClr val="A5A5A5"/>
              </a:solidFill>
            </a:endParaRPr>
          </a:p>
        </p:txBody>
      </p:sp>
      <p:sp>
        <p:nvSpPr>
          <p:cNvPr id="28" name="object 28"/>
          <p:cNvSpPr txBox="1"/>
          <p:nvPr/>
        </p:nvSpPr>
        <p:spPr>
          <a:xfrm>
            <a:off x="624499" y="6397957"/>
            <a:ext cx="2606040"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FFFFFF"/>
                </a:solidFill>
                <a:latin typeface="Frutiger-Roman"/>
                <a:cs typeface="Frutiger-Roman"/>
              </a:rPr>
              <a:t>KOLPING INTERNATIONAL</a:t>
            </a:r>
            <a:r>
              <a:rPr sz="1000" spc="65" dirty="0" smtClean="0">
                <a:solidFill>
                  <a:srgbClr val="FFFFFF"/>
                </a:solidFill>
                <a:latin typeface="Frutiger-Roman"/>
                <a:cs typeface="Frutiger-Roman"/>
              </a:rPr>
              <a:t>, </a:t>
            </a:r>
            <a:r>
              <a:rPr sz="1000" spc="-5" dirty="0">
                <a:solidFill>
                  <a:srgbClr val="FFFFFF"/>
                </a:solidFill>
                <a:latin typeface="Frutiger-Roman"/>
                <a:cs typeface="Frutiger-Roman"/>
              </a:rPr>
              <a:t>Datum,</a:t>
            </a:r>
            <a:r>
              <a:rPr sz="1000" spc="80" dirty="0">
                <a:solidFill>
                  <a:srgbClr val="FFFFFF"/>
                </a:solidFill>
                <a:latin typeface="Frutiger-Roman"/>
                <a:cs typeface="Frutiger-Roman"/>
              </a:rPr>
              <a:t> </a:t>
            </a:r>
            <a:r>
              <a:rPr sz="1000" spc="-5" dirty="0">
                <a:solidFill>
                  <a:srgbClr val="FFFFFF"/>
                </a:solidFill>
                <a:latin typeface="Frutiger-Roman"/>
                <a:cs typeface="Frutiger-Roman"/>
              </a:rPr>
              <a:t>Titel</a:t>
            </a:r>
            <a:endParaRPr sz="1000" dirty="0">
              <a:latin typeface="Frutiger-Roman"/>
              <a:cs typeface="Frutiger-Roman"/>
            </a:endParaRPr>
          </a:p>
        </p:txBody>
      </p:sp>
      <p:sp>
        <p:nvSpPr>
          <p:cNvPr id="29" name="object 28"/>
          <p:cNvSpPr txBox="1"/>
          <p:nvPr/>
        </p:nvSpPr>
        <p:spPr>
          <a:xfrm>
            <a:off x="624498" y="6397957"/>
            <a:ext cx="5460275" cy="158377"/>
          </a:xfrm>
          <a:prstGeom prst="rect">
            <a:avLst/>
          </a:prstGeom>
        </p:spPr>
        <p:txBody>
          <a:bodyPr vert="horz" wrap="square" lIns="0" tIns="4445" rIns="0" bIns="0" rtlCol="0">
            <a:spAutoFit/>
          </a:bodyPr>
          <a:lstStyle/>
          <a:p>
            <a:pPr marL="12700">
              <a:lnSpc>
                <a:spcPct val="100000"/>
              </a:lnSpc>
              <a:spcBef>
                <a:spcPts val="35"/>
              </a:spcBef>
            </a:pPr>
            <a:r>
              <a:rPr lang="de-DE" sz="1000" spc="55" dirty="0" smtClean="0">
                <a:solidFill>
                  <a:srgbClr val="A5A5A5"/>
                </a:solidFill>
                <a:latin typeface="Frutiger-Roman"/>
                <a:cs typeface="Frutiger-Roman"/>
              </a:rPr>
              <a:t>KOLPING INTERNATIONAL</a:t>
            </a:r>
            <a:r>
              <a:rPr sz="1000" spc="65" dirty="0" smtClean="0">
                <a:solidFill>
                  <a:srgbClr val="A5A5A5"/>
                </a:solidFill>
                <a:latin typeface="Frutiger-Roman"/>
                <a:cs typeface="Frutiger-Roman"/>
              </a:rPr>
              <a:t>, </a:t>
            </a:r>
            <a:fld id="{8BA1F9E5-545A-184B-9CB6-37E6FDD3DCC1}" type="datetime1">
              <a:rPr lang="de-DE" sz="1000" spc="-5" smtClean="0">
                <a:solidFill>
                  <a:srgbClr val="A5A5A5"/>
                </a:solidFill>
                <a:latin typeface="Frutiger-Roman"/>
                <a:cs typeface="Frutiger-Roman"/>
              </a:rPr>
              <a:t>30.11.2022</a:t>
            </a:fld>
            <a:endParaRPr sz="1000" dirty="0">
              <a:solidFill>
                <a:srgbClr val="A5A5A5"/>
              </a:solidFill>
              <a:latin typeface="Frutiger-Roman"/>
              <a:cs typeface="Frutiger-Roman"/>
            </a:endParaRPr>
          </a:p>
        </p:txBody>
      </p:sp>
      <p:pic>
        <p:nvPicPr>
          <p:cNvPr id="30" name="Grafik 29">
            <a:extLst>
              <a:ext uri="{FF2B5EF4-FFF2-40B4-BE49-F238E27FC236}">
                <a16:creationId xmlns:a16="http://schemas.microsoft.com/office/drawing/2014/main" id="{D73819C6-AD4E-3049-A1D4-3423D80BF6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sp>
        <p:nvSpPr>
          <p:cNvPr id="8" name="Rechteck 7"/>
          <p:cNvSpPr/>
          <p:nvPr/>
        </p:nvSpPr>
        <p:spPr>
          <a:xfrm>
            <a:off x="179997" y="1011207"/>
            <a:ext cx="8640475" cy="3693319"/>
          </a:xfrm>
          <a:prstGeom prst="rect">
            <a:avLst/>
          </a:prstGeom>
        </p:spPr>
        <p:txBody>
          <a:bodyPr wrap="square">
            <a:spAutoFit/>
          </a:bodyPr>
          <a:lstStyle/>
          <a:p>
            <a:r>
              <a:rPr lang="de-DE" dirty="0" smtClean="0">
                <a:latin typeface="Frutiger LT Std 45 Light" panose="020B0402020204020204" pitchFamily="34" charset="0"/>
              </a:rPr>
              <a:t>Hühnerhaltung </a:t>
            </a:r>
            <a:r>
              <a:rPr lang="de-DE" dirty="0">
                <a:latin typeface="Frutiger LT Std 45 Light" panose="020B0402020204020204" pitchFamily="34" charset="0"/>
              </a:rPr>
              <a:t>im Familienbetrieb (Talca-Chile</a:t>
            </a:r>
            <a:r>
              <a:rPr lang="de-DE" dirty="0" smtClean="0">
                <a:latin typeface="Frutiger LT Std 45 Light" panose="020B0402020204020204" pitchFamily="34" charset="0"/>
              </a:rPr>
              <a:t>):</a:t>
            </a:r>
          </a:p>
          <a:p>
            <a:r>
              <a:rPr lang="de-DE" dirty="0" smtClean="0">
                <a:latin typeface="Frutiger LT Std 45 Light" panose="020B0402020204020204" pitchFamily="34" charset="0"/>
              </a:rPr>
              <a:t>Sandra </a:t>
            </a:r>
            <a:r>
              <a:rPr lang="de-DE" dirty="0" err="1">
                <a:latin typeface="Frutiger LT Std 45 Light" panose="020B0402020204020204" pitchFamily="34" charset="0"/>
              </a:rPr>
              <a:t>Manríquez</a:t>
            </a:r>
            <a:r>
              <a:rPr lang="de-DE" dirty="0">
                <a:latin typeface="Frutiger LT Std 45 Light" panose="020B0402020204020204" pitchFamily="34" charset="0"/>
              </a:rPr>
              <a:t> aus der Diözese Talca in Chile konnte mithilfe von </a:t>
            </a:r>
            <a:r>
              <a:rPr lang="de-DE" dirty="0" smtClean="0">
                <a:latin typeface="Frutiger LT Std 45 Light" panose="020B0402020204020204" pitchFamily="34" charset="0"/>
              </a:rPr>
              <a:t>Kolping </a:t>
            </a:r>
            <a:r>
              <a:rPr lang="de-DE" dirty="0">
                <a:latin typeface="Frutiger LT Std 45 Light" panose="020B0402020204020204" pitchFamily="34" charset="0"/>
              </a:rPr>
              <a:t>eine kleine Geflügelfarm aufbauen. Sie schaffte sich 30 Hühner an und begann, deren Eier zu vermarkten. Das nötige Know-how hierfür lernte sie bei </a:t>
            </a:r>
            <a:r>
              <a:rPr lang="de-DE" dirty="0" smtClean="0">
                <a:latin typeface="Frutiger LT Std 45 Light" panose="020B0402020204020204" pitchFamily="34" charset="0"/>
              </a:rPr>
              <a:t>Kolping </a:t>
            </a:r>
            <a:r>
              <a:rPr lang="de-DE" dirty="0">
                <a:latin typeface="Frutiger LT Std 45 Light" panose="020B0402020204020204" pitchFamily="34" charset="0"/>
              </a:rPr>
              <a:t>– ebenso alles Wissenswerte für eine artgerechte Haltung der Tiere.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de-DE" dirty="0" smtClean="0">
                <a:latin typeface="Frutiger LT Std 45 Light" panose="020B0402020204020204" pitchFamily="34" charset="0"/>
              </a:rPr>
              <a:t>Sandra </a:t>
            </a:r>
            <a:r>
              <a:rPr lang="de-DE" dirty="0">
                <a:latin typeface="Frutiger LT Std 45 Light" panose="020B0402020204020204" pitchFamily="34" charset="0"/>
              </a:rPr>
              <a:t>produziert umweltbewusst, nicht industriell, im natürlichen Einklang mit dem Land und den Menschen, die dort leben und arbeiten. Heute besitzt sie 150 Hühner, die gesund sind und gute Eier legen. Ihr Verkauf trägt zum Lebensunterhalt der Familie bei. „Meine </a:t>
            </a:r>
            <a:r>
              <a:rPr lang="de-DE" dirty="0" err="1" smtClean="0">
                <a:latin typeface="Frutiger LT Std 45 Light" panose="020B0402020204020204" pitchFamily="34" charset="0"/>
              </a:rPr>
              <a:t>Kolpingsfamilie</a:t>
            </a:r>
            <a:r>
              <a:rPr lang="de-DE" dirty="0" smtClean="0">
                <a:latin typeface="Frutiger LT Std 45 Light" panose="020B0402020204020204" pitchFamily="34" charset="0"/>
              </a:rPr>
              <a:t> </a:t>
            </a:r>
            <a:r>
              <a:rPr lang="de-DE" dirty="0">
                <a:latin typeface="Frutiger LT Std 45 Light" panose="020B0402020204020204" pitchFamily="34" charset="0"/>
              </a:rPr>
              <a:t>kennt meine Arbeit“, sagt Sandra. </a:t>
            </a:r>
            <a:r>
              <a:rPr lang="de-DE" dirty="0" smtClean="0">
                <a:latin typeface="Frutiger LT Std 45 Light" panose="020B0402020204020204" pitchFamily="34" charset="0"/>
              </a:rPr>
              <a:t/>
            </a:r>
            <a:br>
              <a:rPr lang="de-DE" dirty="0" smtClean="0">
                <a:latin typeface="Frutiger LT Std 45 Light" panose="020B0402020204020204" pitchFamily="34" charset="0"/>
              </a:rPr>
            </a:br>
            <a:r>
              <a:rPr lang="de-DE" dirty="0" smtClean="0">
                <a:latin typeface="Frutiger LT Std 45 Light" panose="020B0402020204020204" pitchFamily="34" charset="0"/>
              </a:rPr>
              <a:t>„</a:t>
            </a:r>
            <a:r>
              <a:rPr lang="de-DE" dirty="0">
                <a:latin typeface="Frutiger LT Std 45 Light" panose="020B0402020204020204" pitchFamily="34" charset="0"/>
              </a:rPr>
              <a:t>Die Mitglieder helfen mir, meine Eier zu vermarkten. Seit ich in der </a:t>
            </a:r>
            <a:r>
              <a:rPr lang="de-DE" dirty="0" err="1" smtClean="0">
                <a:latin typeface="Frutiger LT Std 45 Light" panose="020B0402020204020204" pitchFamily="34" charset="0"/>
              </a:rPr>
              <a:t>Kolpingsfamilie</a:t>
            </a:r>
            <a:r>
              <a:rPr lang="de-DE" dirty="0" smtClean="0">
                <a:latin typeface="Frutiger LT Std 45 Light" panose="020B0402020204020204" pitchFamily="34" charset="0"/>
              </a:rPr>
              <a:t> </a:t>
            </a:r>
            <a:r>
              <a:rPr lang="de-DE" dirty="0">
                <a:latin typeface="Frutiger LT Std 45 Light" panose="020B0402020204020204" pitchFamily="34" charset="0"/>
              </a:rPr>
              <a:t>bin, ist diese für mich eine echte Schule des Lebens, in der wir alle durch verschiedene Aktivitäten im persönlichen, familiären und gemeinschaftlichen Bereich wachsen konnten.“ </a:t>
            </a:r>
          </a:p>
        </p:txBody>
      </p:sp>
    </p:spTree>
    <p:extLst>
      <p:ext uri="{BB962C8B-B14F-4D97-AF65-F5344CB8AC3E}">
        <p14:creationId xmlns:p14="http://schemas.microsoft.com/office/powerpoint/2010/main" val="372415577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51906" y="224320"/>
            <a:ext cx="8784590" cy="540385"/>
          </a:xfrm>
          <a:custGeom>
            <a:avLst/>
            <a:gdLst/>
            <a:ahLst/>
            <a:cxnLst/>
            <a:rect l="l" t="t" r="r" b="b"/>
            <a:pathLst>
              <a:path w="8784590" h="540385">
                <a:moveTo>
                  <a:pt x="8784005" y="540003"/>
                </a:moveTo>
                <a:lnTo>
                  <a:pt x="0" y="540003"/>
                </a:lnTo>
                <a:lnTo>
                  <a:pt x="0" y="0"/>
                </a:lnTo>
                <a:lnTo>
                  <a:pt x="8784005" y="0"/>
                </a:lnTo>
                <a:lnTo>
                  <a:pt x="8784005" y="540003"/>
                </a:lnTo>
                <a:close/>
              </a:path>
            </a:pathLst>
          </a:custGeom>
          <a:solidFill>
            <a:srgbClr val="EF7D00"/>
          </a:solidFill>
        </p:spPr>
        <p:txBody>
          <a:bodyPr wrap="square" lIns="0" tIns="0" rIns="0" bIns="0" rtlCol="0"/>
          <a:lstStyle/>
          <a:p>
            <a:endParaRPr/>
          </a:p>
        </p:txBody>
      </p:sp>
      <p:sp>
        <p:nvSpPr>
          <p:cNvPr id="4" name="object 4"/>
          <p:cNvSpPr txBox="1"/>
          <p:nvPr/>
        </p:nvSpPr>
        <p:spPr>
          <a:xfrm>
            <a:off x="347300" y="367159"/>
            <a:ext cx="5952892" cy="397545"/>
          </a:xfrm>
          <a:prstGeom prst="rect">
            <a:avLst/>
          </a:prstGeom>
        </p:spPr>
        <p:txBody>
          <a:bodyPr vert="horz" wrap="square" lIns="0" tIns="12700" rIns="0" bIns="0" rtlCol="0">
            <a:spAutoFit/>
          </a:bodyPr>
          <a:lstStyle/>
          <a:p>
            <a:pPr marL="12700">
              <a:lnSpc>
                <a:spcPct val="100000"/>
              </a:lnSpc>
              <a:spcBef>
                <a:spcPts val="100"/>
              </a:spcBef>
            </a:pPr>
            <a:r>
              <a:rPr lang="de-DE" sz="2500" dirty="0" smtClean="0">
                <a:solidFill>
                  <a:srgbClr val="FFFFFF"/>
                </a:solidFill>
                <a:latin typeface="Frutiger-Roman"/>
                <a:cs typeface="Frutiger-Roman"/>
              </a:rPr>
              <a:t>#KOLPINGWIRKT in Polen	</a:t>
            </a:r>
            <a:endParaRPr sz="2500" dirty="0">
              <a:latin typeface="Frutiger-Roman"/>
              <a:cs typeface="Frutiger-Roman"/>
            </a:endParaRPr>
          </a:p>
        </p:txBody>
      </p:sp>
      <p:pic>
        <p:nvPicPr>
          <p:cNvPr id="30" name="Grafik 29">
            <a:extLst>
              <a:ext uri="{FF2B5EF4-FFF2-40B4-BE49-F238E27FC236}">
                <a16:creationId xmlns:a16="http://schemas.microsoft.com/office/drawing/2014/main" id="{51D54FDD-9EFD-A84D-912E-1F877E0B15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7155" y="5975856"/>
            <a:ext cx="2189341" cy="746727"/>
          </a:xfrm>
          <a:prstGeom prst="rect">
            <a:avLst/>
          </a:prstGeom>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7624" y="799513"/>
            <a:ext cx="5869847" cy="5869847"/>
          </a:xfrm>
          <a:prstGeom prst="rect">
            <a:avLst/>
          </a:prstGeom>
        </p:spPr>
      </p:pic>
    </p:spTree>
    <p:extLst>
      <p:ext uri="{BB962C8B-B14F-4D97-AF65-F5344CB8AC3E}">
        <p14:creationId xmlns:p14="http://schemas.microsoft.com/office/powerpoint/2010/main" val="16437320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06437999-F676-B447-9D67-EBAF190B5858}" vid="{AF1078DB-E4BD-9A4C-8941-DE12995081D2}"/>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KI_PPP_Vorlage_P</Template>
  <TotalTime>0</TotalTime>
  <Words>8050</Words>
  <Application>Microsoft Office PowerPoint</Application>
  <PresentationFormat>Bildschirmpräsentation (4:3)</PresentationFormat>
  <Paragraphs>440</Paragraphs>
  <Slides>110</Slides>
  <Notes>34</Notes>
  <HiddenSlides>0</HiddenSlides>
  <MMClips>1</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110</vt:i4>
      </vt:variant>
    </vt:vector>
  </HeadingPairs>
  <TitlesOfParts>
    <vt:vector size="115" baseType="lpstr">
      <vt:lpstr>Calibri</vt:lpstr>
      <vt:lpstr>Frutiger LT Std 45 Light</vt:lpstr>
      <vt:lpstr>Frutiger-Bold</vt:lpstr>
      <vt:lpstr>Frutiger-Roman</vt:lpstr>
      <vt:lpstr>Office-Design</vt:lpstr>
      <vt:lpstr>#KOLPINGWIRKT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einfügen</dc:title>
  <dc:creator>Katja Schroer | KOLPING INTERNATIONAL</dc:creator>
  <cp:lastModifiedBy>Sigrid Stapel | KOLPING INTERNATIONAL</cp:lastModifiedBy>
  <cp:revision>69</cp:revision>
  <dcterms:created xsi:type="dcterms:W3CDTF">2022-11-10T10:56:39Z</dcterms:created>
  <dcterms:modified xsi:type="dcterms:W3CDTF">2022-11-30T08:43:03Z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2018-01-15T00:00:00Z</vt:filetime>
  </property>
  <property fmtid="{D5CDD505-2E9C-101B-9397-08002B2CF9AE}" pid="3" name="Creator">
    <vt:lpwstr>Adobe InDesign CC 13.0 (Macintosh)</vt:lpwstr>
  </property>
  <property fmtid="{D5CDD505-2E9C-101B-9397-08002B2CF9AE}" pid="4" name="LastSaved">
    <vt:filetime>2018-01-15T00:00:00Z</vt:filetime>
  </property>
</Properties>
</file>